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21"/>
  </p:notesMasterIdLst>
  <p:sldIdLst>
    <p:sldId id="256" r:id="rId2"/>
    <p:sldId id="284" r:id="rId3"/>
    <p:sldId id="257" r:id="rId4"/>
    <p:sldId id="261" r:id="rId5"/>
    <p:sldId id="287" r:id="rId6"/>
    <p:sldId id="258" r:id="rId7"/>
    <p:sldId id="260" r:id="rId8"/>
    <p:sldId id="264" r:id="rId9"/>
    <p:sldId id="283" r:id="rId10"/>
    <p:sldId id="286" r:id="rId11"/>
    <p:sldId id="271" r:id="rId12"/>
    <p:sldId id="278" r:id="rId13"/>
    <p:sldId id="279" r:id="rId14"/>
    <p:sldId id="277" r:id="rId15"/>
    <p:sldId id="269" r:id="rId16"/>
    <p:sldId id="274" r:id="rId17"/>
    <p:sldId id="272" r:id="rId18"/>
    <p:sldId id="276" r:id="rId19"/>
    <p:sldId id="280" r:id="rId20"/>
  </p:sldIdLst>
  <p:sldSz cx="9144000" cy="5143500" type="screen16x9"/>
  <p:notesSz cx="6858000" cy="9144000"/>
  <p:embeddedFontLst>
    <p:embeddedFont>
      <p:font typeface="Calibri" panose="020F0502020204030204" pitchFamily="34" charset="0"/>
      <p:regular r:id="rId22"/>
      <p:bold r:id="rId23"/>
      <p:italic r:id="rId24"/>
      <p:boldItalic r:id="rId25"/>
    </p:embeddedFont>
    <p:embeddedFont>
      <p:font typeface="Calibri Light" panose="020F0302020204030204" pitchFamily="34" charset="0"/>
      <p:regular r:id="rId26"/>
      <p:italic r:id="rId27"/>
    </p:embeddedFont>
    <p:embeddedFont>
      <p:font typeface="Philosopher" panose="02000503000000020004" pitchFamily="2" charset="0"/>
      <p:regular r:id="rId28"/>
      <p:bold r:id="rId29"/>
      <p:italic r:id="rId30"/>
      <p:boldItalic r:id="rId3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E0E0"/>
    <a:srgbClr val="C1303A"/>
    <a:srgbClr val="CEDCDC"/>
    <a:srgbClr val="622D97"/>
    <a:srgbClr val="DFC6E4"/>
    <a:srgbClr val="012B43"/>
    <a:srgbClr val="8BB2C3"/>
    <a:srgbClr val="5FEFCD"/>
    <a:srgbClr val="BD2C21"/>
    <a:srgbClr val="FFCD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1754" autoAdjust="0"/>
  </p:normalViewPr>
  <p:slideViewPr>
    <p:cSldViewPr snapToGrid="0">
      <p:cViewPr varScale="1">
        <p:scale>
          <a:sx n="81" d="100"/>
          <a:sy n="81" d="100"/>
        </p:scale>
        <p:origin x="840" y="3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image1.jpg>
</file>

<file path=ppt/media/image10.jpg>
</file>

<file path=ppt/media/image11.jpg>
</file>

<file path=ppt/media/image12.jpg>
</file>

<file path=ppt/media/image13.jpg>
</file>

<file path=ppt/media/image14.jpg>
</file>

<file path=ppt/media/image15.jpg>
</file>

<file path=ppt/media/image16.png>
</file>

<file path=ppt/media/image17.jpg>
</file>

<file path=ppt/media/image2.png>
</file>

<file path=ppt/media/image3.jpg>
</file>

<file path=ppt/media/image4.jpe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75557F-80C7-4EA5-86AF-464B34323132}" type="datetimeFigureOut">
              <a:rPr lang="en-US" smtClean="0"/>
              <a:t>5/8/2019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B17F2F-FC6E-4286-816F-91B5F6559E0B}" type="slidenum">
              <a:rPr lang="en-US" smtClean="0"/>
              <a:t>‹#›</a:t>
            </a:fld>
            <a:endParaRPr lang="en-US"/>
          </a:p>
        </p:txBody>
      </p:sp>
    </p:spTree>
    <p:extLst>
      <p:ext uri="{BB962C8B-B14F-4D97-AF65-F5344CB8AC3E}">
        <p14:creationId xmlns:p14="http://schemas.microsoft.com/office/powerpoint/2010/main" val="2445021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one slide which gives Idea of what I’m going to discuss today</a:t>
            </a:r>
          </a:p>
          <a:p>
            <a:r>
              <a:rPr lang="en-US" dirty="0"/>
              <a:t>*Emphasize One Big Point</a:t>
            </a:r>
          </a:p>
        </p:txBody>
      </p:sp>
      <p:sp>
        <p:nvSpPr>
          <p:cNvPr id="4" name="Slide Number Placeholder 3"/>
          <p:cNvSpPr>
            <a:spLocks noGrp="1"/>
          </p:cNvSpPr>
          <p:nvPr>
            <p:ph type="sldNum" sz="quarter" idx="5"/>
          </p:nvPr>
        </p:nvSpPr>
        <p:spPr/>
        <p:txBody>
          <a:bodyPr/>
          <a:lstStyle/>
          <a:p>
            <a:fld id="{F2B17F2F-FC6E-4286-816F-91B5F6559E0B}" type="slidenum">
              <a:rPr lang="en-US" smtClean="0"/>
              <a:t>1</a:t>
            </a:fld>
            <a:endParaRPr lang="en-US"/>
          </a:p>
        </p:txBody>
      </p:sp>
    </p:spTree>
    <p:extLst>
      <p:ext uri="{BB962C8B-B14F-4D97-AF65-F5344CB8AC3E}">
        <p14:creationId xmlns:p14="http://schemas.microsoft.com/office/powerpoint/2010/main" val="4031459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Government should always run budget deficit because if they run surplus that means they are holding public’s money idle and economy is losing potential output</a:t>
            </a:r>
          </a:p>
        </p:txBody>
      </p:sp>
      <p:sp>
        <p:nvSpPr>
          <p:cNvPr id="4" name="Slide Number Placeholder 3"/>
          <p:cNvSpPr>
            <a:spLocks noGrp="1"/>
          </p:cNvSpPr>
          <p:nvPr>
            <p:ph type="sldNum" sz="quarter" idx="5"/>
          </p:nvPr>
        </p:nvSpPr>
        <p:spPr/>
        <p:txBody>
          <a:bodyPr/>
          <a:lstStyle/>
          <a:p>
            <a:fld id="{F2B17F2F-FC6E-4286-816F-91B5F6559E0B}" type="slidenum">
              <a:rPr lang="en-US" smtClean="0"/>
              <a:t>10</a:t>
            </a:fld>
            <a:endParaRPr lang="en-US"/>
          </a:p>
        </p:txBody>
      </p:sp>
    </p:spTree>
    <p:extLst>
      <p:ext uri="{BB962C8B-B14F-4D97-AF65-F5344CB8AC3E}">
        <p14:creationId xmlns:p14="http://schemas.microsoft.com/office/powerpoint/2010/main" val="4206309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say if government has the unlimited power of printing dollars there is not way they can maintain inflation within the constrains. Prices will start growing rapidly, </a:t>
            </a:r>
          </a:p>
        </p:txBody>
      </p:sp>
      <p:sp>
        <p:nvSpPr>
          <p:cNvPr id="4" name="Slide Number Placeholder 3"/>
          <p:cNvSpPr>
            <a:spLocks noGrp="1"/>
          </p:cNvSpPr>
          <p:nvPr>
            <p:ph type="sldNum" sz="quarter" idx="5"/>
          </p:nvPr>
        </p:nvSpPr>
        <p:spPr/>
        <p:txBody>
          <a:bodyPr/>
          <a:lstStyle/>
          <a:p>
            <a:fld id="{F2B17F2F-FC6E-4286-816F-91B5F6559E0B}" type="slidenum">
              <a:rPr lang="en-US" smtClean="0"/>
              <a:t>12</a:t>
            </a:fld>
            <a:endParaRPr lang="en-US"/>
          </a:p>
        </p:txBody>
      </p:sp>
    </p:spTree>
    <p:extLst>
      <p:ext uri="{BB962C8B-B14F-4D97-AF65-F5344CB8AC3E}">
        <p14:creationId xmlns:p14="http://schemas.microsoft.com/office/powerpoint/2010/main" val="3175542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if gov tries to slow it down with taking money out of economy and increase interest rates this will surge unemployment and create depression and economy can even collapse;</a:t>
            </a:r>
          </a:p>
        </p:txBody>
      </p:sp>
      <p:sp>
        <p:nvSpPr>
          <p:cNvPr id="4" name="Slide Number Placeholder 3"/>
          <p:cNvSpPr>
            <a:spLocks noGrp="1"/>
          </p:cNvSpPr>
          <p:nvPr>
            <p:ph type="sldNum" sz="quarter" idx="5"/>
          </p:nvPr>
        </p:nvSpPr>
        <p:spPr/>
        <p:txBody>
          <a:bodyPr/>
          <a:lstStyle/>
          <a:p>
            <a:fld id="{F2B17F2F-FC6E-4286-816F-91B5F6559E0B}" type="slidenum">
              <a:rPr lang="en-US" smtClean="0"/>
              <a:t>13</a:t>
            </a:fld>
            <a:endParaRPr lang="en-US"/>
          </a:p>
        </p:txBody>
      </p:sp>
    </p:spTree>
    <p:extLst>
      <p:ext uri="{BB962C8B-B14F-4D97-AF65-F5344CB8AC3E}">
        <p14:creationId xmlns:p14="http://schemas.microsoft.com/office/powerpoint/2010/main" val="34320257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will not allow me to jump into the math behind MMT but you need to be well prepared before making important decision. So Google it, search on YouTube, educate yourselves!</a:t>
            </a:r>
          </a:p>
        </p:txBody>
      </p:sp>
      <p:sp>
        <p:nvSpPr>
          <p:cNvPr id="4" name="Slide Number Placeholder 3"/>
          <p:cNvSpPr>
            <a:spLocks noGrp="1"/>
          </p:cNvSpPr>
          <p:nvPr>
            <p:ph type="sldNum" sz="quarter" idx="5"/>
          </p:nvPr>
        </p:nvSpPr>
        <p:spPr/>
        <p:txBody>
          <a:bodyPr/>
          <a:lstStyle/>
          <a:p>
            <a:fld id="{F2B17F2F-FC6E-4286-816F-91B5F6559E0B}" type="slidenum">
              <a:rPr lang="en-US" smtClean="0"/>
              <a:t>14</a:t>
            </a:fld>
            <a:endParaRPr lang="en-US"/>
          </a:p>
        </p:txBody>
      </p:sp>
    </p:spTree>
    <p:extLst>
      <p:ext uri="{BB962C8B-B14F-4D97-AF65-F5344CB8AC3E}">
        <p14:creationId xmlns:p14="http://schemas.microsoft.com/office/powerpoint/2010/main" val="22936524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Chicago Bears have a higher chance of winning the supper bowl next year than a democrat who wants free stuff to know how it’s possible</a:t>
            </a:r>
          </a:p>
        </p:txBody>
      </p:sp>
      <p:sp>
        <p:nvSpPr>
          <p:cNvPr id="4" name="Slide Number Placeholder 3"/>
          <p:cNvSpPr>
            <a:spLocks noGrp="1"/>
          </p:cNvSpPr>
          <p:nvPr>
            <p:ph type="sldNum" sz="quarter" idx="5"/>
          </p:nvPr>
        </p:nvSpPr>
        <p:spPr/>
        <p:txBody>
          <a:bodyPr/>
          <a:lstStyle/>
          <a:p>
            <a:fld id="{F2B17F2F-FC6E-4286-816F-91B5F6559E0B}" type="slidenum">
              <a:rPr lang="en-US" smtClean="0"/>
              <a:t>18</a:t>
            </a:fld>
            <a:endParaRPr lang="en-US"/>
          </a:p>
        </p:txBody>
      </p:sp>
    </p:spTree>
    <p:extLst>
      <p:ext uri="{BB962C8B-B14F-4D97-AF65-F5344CB8AC3E}">
        <p14:creationId xmlns:p14="http://schemas.microsoft.com/office/powerpoint/2010/main" val="20508978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 not saying MMT is good, I’m not saying MMT is bad, </a:t>
            </a:r>
            <a:r>
              <a:rPr lang="en-US" sz="1200" kern="1200" dirty="0">
                <a:solidFill>
                  <a:schemeClr val="tx1"/>
                </a:solidFill>
                <a:effectLst/>
                <a:latin typeface="+mn-lt"/>
                <a:ea typeface="+mn-ea"/>
                <a:cs typeface="+mn-cs"/>
              </a:rPr>
              <a:t>MMT allows us to start the discourse about the better future, and without discourse there is no better future. </a:t>
            </a:r>
            <a:r>
              <a:rPr lang="en-US" dirty="0"/>
              <a:t>So let’s rethink the economics together!</a:t>
            </a:r>
          </a:p>
        </p:txBody>
      </p:sp>
      <p:sp>
        <p:nvSpPr>
          <p:cNvPr id="4" name="Slide Number Placeholder 3"/>
          <p:cNvSpPr>
            <a:spLocks noGrp="1"/>
          </p:cNvSpPr>
          <p:nvPr>
            <p:ph type="sldNum" sz="quarter" idx="5"/>
          </p:nvPr>
        </p:nvSpPr>
        <p:spPr/>
        <p:txBody>
          <a:bodyPr/>
          <a:lstStyle/>
          <a:p>
            <a:fld id="{F2B17F2F-FC6E-4286-816F-91B5F6559E0B}" type="slidenum">
              <a:rPr lang="en-US" smtClean="0"/>
              <a:t>19</a:t>
            </a:fld>
            <a:endParaRPr lang="en-US"/>
          </a:p>
        </p:txBody>
      </p:sp>
    </p:spTree>
    <p:extLst>
      <p:ext uri="{BB962C8B-B14F-4D97-AF65-F5344CB8AC3E}">
        <p14:creationId xmlns:p14="http://schemas.microsoft.com/office/powerpoint/2010/main" val="1198525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are going to talk about:</a:t>
            </a:r>
          </a:p>
          <a:p>
            <a:pPr marL="228600" indent="-228600">
              <a:buAutoNum type="arabicPeriod"/>
            </a:pPr>
            <a:r>
              <a:rPr lang="en-US" dirty="0"/>
              <a:t>How federal government does economics</a:t>
            </a:r>
          </a:p>
          <a:p>
            <a:pPr marL="228600" indent="-228600">
              <a:buAutoNum type="arabicPeriod"/>
            </a:pPr>
            <a:r>
              <a:rPr lang="en-US" dirty="0"/>
              <a:t>New school of thought about how government should do economy</a:t>
            </a:r>
          </a:p>
          <a:p>
            <a:pPr marL="228600" indent="-228600">
              <a:buAutoNum type="arabicPeriod"/>
            </a:pPr>
            <a:r>
              <a:rPr lang="en-US" dirty="0"/>
              <a:t>Criticism of this new school of thought</a:t>
            </a:r>
          </a:p>
          <a:p>
            <a:pPr marL="228600" indent="-228600">
              <a:buAutoNum type="arabicPeriod"/>
            </a:pPr>
            <a:r>
              <a:rPr lang="en-US" dirty="0"/>
              <a:t>My research regarding above mentioned topic</a:t>
            </a:r>
          </a:p>
        </p:txBody>
      </p:sp>
      <p:sp>
        <p:nvSpPr>
          <p:cNvPr id="4" name="Slide Number Placeholder 3"/>
          <p:cNvSpPr>
            <a:spLocks noGrp="1"/>
          </p:cNvSpPr>
          <p:nvPr>
            <p:ph type="sldNum" sz="quarter" idx="5"/>
          </p:nvPr>
        </p:nvSpPr>
        <p:spPr/>
        <p:txBody>
          <a:bodyPr/>
          <a:lstStyle/>
          <a:p>
            <a:fld id="{F2B17F2F-FC6E-4286-816F-91B5F6559E0B}" type="slidenum">
              <a:rPr lang="en-US" smtClean="0"/>
              <a:t>2</a:t>
            </a:fld>
            <a:endParaRPr lang="en-US"/>
          </a:p>
        </p:txBody>
      </p:sp>
    </p:spTree>
    <p:extLst>
      <p:ext uri="{BB962C8B-B14F-4D97-AF65-F5344CB8AC3E}">
        <p14:creationId xmlns:p14="http://schemas.microsoft.com/office/powerpoint/2010/main" val="791279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Year after year we have seen politicians taking advantage of ill-informed voters giving these bizarre promises</a:t>
            </a:r>
          </a:p>
        </p:txBody>
      </p:sp>
      <p:sp>
        <p:nvSpPr>
          <p:cNvPr id="4" name="Slide Number Placeholder 3"/>
          <p:cNvSpPr>
            <a:spLocks noGrp="1"/>
          </p:cNvSpPr>
          <p:nvPr>
            <p:ph type="sldNum" sz="quarter" idx="5"/>
          </p:nvPr>
        </p:nvSpPr>
        <p:spPr/>
        <p:txBody>
          <a:bodyPr/>
          <a:lstStyle/>
          <a:p>
            <a:fld id="{F2B17F2F-FC6E-4286-816F-91B5F6559E0B}" type="slidenum">
              <a:rPr lang="en-US" smtClean="0"/>
              <a:t>3</a:t>
            </a:fld>
            <a:endParaRPr lang="en-US"/>
          </a:p>
        </p:txBody>
      </p:sp>
    </p:spTree>
    <p:extLst>
      <p:ext uri="{BB962C8B-B14F-4D97-AF65-F5344CB8AC3E}">
        <p14:creationId xmlns:p14="http://schemas.microsoft.com/office/powerpoint/2010/main" val="2527187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prominent candidates are campaigning on free healthcare free education promises and it’s crucial to understand how they plan to execute their proposals how they plan to finance those promises. So it’s our duty to be well prepared for this election. Here is where MMT comes in play</a:t>
            </a:r>
          </a:p>
        </p:txBody>
      </p:sp>
      <p:sp>
        <p:nvSpPr>
          <p:cNvPr id="4" name="Slide Number Placeholder 3"/>
          <p:cNvSpPr>
            <a:spLocks noGrp="1"/>
          </p:cNvSpPr>
          <p:nvPr>
            <p:ph type="sldNum" sz="quarter" idx="5"/>
          </p:nvPr>
        </p:nvSpPr>
        <p:spPr/>
        <p:txBody>
          <a:bodyPr/>
          <a:lstStyle/>
          <a:p>
            <a:fld id="{F2B17F2F-FC6E-4286-816F-91B5F6559E0B}" type="slidenum">
              <a:rPr lang="en-US" smtClean="0"/>
              <a:t>4</a:t>
            </a:fld>
            <a:endParaRPr lang="en-US"/>
          </a:p>
        </p:txBody>
      </p:sp>
    </p:spTree>
    <p:extLst>
      <p:ext uri="{BB962C8B-B14F-4D97-AF65-F5344CB8AC3E}">
        <p14:creationId xmlns:p14="http://schemas.microsoft.com/office/powerpoint/2010/main" val="2249176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jumping into the MMT first we need to take a look how US gov operates now. Fiscal policy and Gov budget is managed by congress </a:t>
            </a:r>
          </a:p>
        </p:txBody>
      </p:sp>
      <p:sp>
        <p:nvSpPr>
          <p:cNvPr id="4" name="Slide Number Placeholder 3"/>
          <p:cNvSpPr>
            <a:spLocks noGrp="1"/>
          </p:cNvSpPr>
          <p:nvPr>
            <p:ph type="sldNum" sz="quarter" idx="5"/>
          </p:nvPr>
        </p:nvSpPr>
        <p:spPr/>
        <p:txBody>
          <a:bodyPr/>
          <a:lstStyle/>
          <a:p>
            <a:fld id="{F2B17F2F-FC6E-4286-816F-91B5F6559E0B}" type="slidenum">
              <a:rPr lang="en-US" smtClean="0"/>
              <a:t>5</a:t>
            </a:fld>
            <a:endParaRPr lang="en-US"/>
          </a:p>
        </p:txBody>
      </p:sp>
    </p:spTree>
    <p:extLst>
      <p:ext uri="{BB962C8B-B14F-4D97-AF65-F5344CB8AC3E}">
        <p14:creationId xmlns:p14="http://schemas.microsoft.com/office/powerpoint/2010/main" val="392127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monetary policy through FOMC, who is responsible for financial stability and maximum employment.</a:t>
            </a:r>
          </a:p>
        </p:txBody>
      </p:sp>
      <p:sp>
        <p:nvSpPr>
          <p:cNvPr id="4" name="Slide Number Placeholder 3"/>
          <p:cNvSpPr>
            <a:spLocks noGrp="1"/>
          </p:cNvSpPr>
          <p:nvPr>
            <p:ph type="sldNum" sz="quarter" idx="5"/>
          </p:nvPr>
        </p:nvSpPr>
        <p:spPr/>
        <p:txBody>
          <a:bodyPr/>
          <a:lstStyle/>
          <a:p>
            <a:fld id="{F2B17F2F-FC6E-4286-816F-91B5F6559E0B}" type="slidenum">
              <a:rPr lang="en-US" smtClean="0"/>
              <a:t>6</a:t>
            </a:fld>
            <a:endParaRPr lang="en-US"/>
          </a:p>
        </p:txBody>
      </p:sp>
    </p:spTree>
    <p:extLst>
      <p:ext uri="{BB962C8B-B14F-4D97-AF65-F5344CB8AC3E}">
        <p14:creationId xmlns:p14="http://schemas.microsoft.com/office/powerpoint/2010/main" val="1315422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2007 recession when Fed’s injected money banks were skeptical that borrowers were able to pay back so kept excess money in reserves instead of lending them out. </a:t>
            </a:r>
          </a:p>
        </p:txBody>
      </p:sp>
      <p:sp>
        <p:nvSpPr>
          <p:cNvPr id="4" name="Slide Number Placeholder 3"/>
          <p:cNvSpPr>
            <a:spLocks noGrp="1"/>
          </p:cNvSpPr>
          <p:nvPr>
            <p:ph type="sldNum" sz="quarter" idx="5"/>
          </p:nvPr>
        </p:nvSpPr>
        <p:spPr/>
        <p:txBody>
          <a:bodyPr/>
          <a:lstStyle/>
          <a:p>
            <a:fld id="{F2B17F2F-FC6E-4286-816F-91B5F6559E0B}" type="slidenum">
              <a:rPr lang="en-US" smtClean="0"/>
              <a:t>7</a:t>
            </a:fld>
            <a:endParaRPr lang="en-US"/>
          </a:p>
        </p:txBody>
      </p:sp>
    </p:spTree>
    <p:extLst>
      <p:ext uri="{BB962C8B-B14F-4D97-AF65-F5344CB8AC3E}">
        <p14:creationId xmlns:p14="http://schemas.microsoft.com/office/powerpoint/2010/main" val="14227839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 is where MMT comes in and they say that “you guys are doing it wrong” “you guys are wasting a lot of potential”</a:t>
            </a:r>
          </a:p>
        </p:txBody>
      </p:sp>
      <p:sp>
        <p:nvSpPr>
          <p:cNvPr id="4" name="Slide Number Placeholder 3"/>
          <p:cNvSpPr>
            <a:spLocks noGrp="1"/>
          </p:cNvSpPr>
          <p:nvPr>
            <p:ph type="sldNum" sz="quarter" idx="5"/>
          </p:nvPr>
        </p:nvSpPr>
        <p:spPr/>
        <p:txBody>
          <a:bodyPr/>
          <a:lstStyle/>
          <a:p>
            <a:fld id="{F2B17F2F-FC6E-4286-816F-91B5F6559E0B}" type="slidenum">
              <a:rPr lang="en-US" smtClean="0"/>
              <a:t>8</a:t>
            </a:fld>
            <a:endParaRPr lang="en-US"/>
          </a:p>
        </p:txBody>
      </p:sp>
    </p:spTree>
    <p:extLst>
      <p:ext uri="{BB962C8B-B14F-4D97-AF65-F5344CB8AC3E}">
        <p14:creationId xmlns:p14="http://schemas.microsoft.com/office/powerpoint/2010/main" val="33837904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1.Government is cyclical and Dems have to increase taxes</a:t>
            </a:r>
          </a:p>
          <a:p>
            <a:r>
              <a:rPr lang="en-US" sz="1200" b="0" i="0" kern="1200" dirty="0">
                <a:solidFill>
                  <a:schemeClr val="tx1"/>
                </a:solidFill>
                <a:effectLst/>
                <a:latin typeface="+mn-lt"/>
                <a:ea typeface="+mn-ea"/>
                <a:cs typeface="+mn-cs"/>
              </a:rPr>
              <a:t>2.Gov is not business they can print money they don’t need to earn in order to spend and they also retain the profits</a:t>
            </a:r>
          </a:p>
          <a:p>
            <a:r>
              <a:rPr lang="en-US" sz="1200" b="0" i="0" kern="1200" dirty="0">
                <a:solidFill>
                  <a:schemeClr val="tx1"/>
                </a:solidFill>
                <a:effectLst/>
                <a:latin typeface="+mn-lt"/>
                <a:ea typeface="+mn-ea"/>
                <a:cs typeface="+mn-cs"/>
              </a:rPr>
              <a:t>3.Instead of balancing budget concentrate on inflation to guarantee stability. And if Gov spends on tech and education and infrastructure it will have later payoff with increased output which will pay for the increased spending</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*Stephanie Kelton economists who talks about it now</a:t>
            </a:r>
            <a:endParaRPr lang="en-US" dirty="0"/>
          </a:p>
        </p:txBody>
      </p:sp>
      <p:sp>
        <p:nvSpPr>
          <p:cNvPr id="4" name="Slide Number Placeholder 3"/>
          <p:cNvSpPr>
            <a:spLocks noGrp="1"/>
          </p:cNvSpPr>
          <p:nvPr>
            <p:ph type="sldNum" sz="quarter" idx="5"/>
          </p:nvPr>
        </p:nvSpPr>
        <p:spPr/>
        <p:txBody>
          <a:bodyPr/>
          <a:lstStyle/>
          <a:p>
            <a:fld id="{F2B17F2F-FC6E-4286-816F-91B5F6559E0B}" type="slidenum">
              <a:rPr lang="en-US" smtClean="0"/>
              <a:t>9</a:t>
            </a:fld>
            <a:endParaRPr lang="en-US"/>
          </a:p>
        </p:txBody>
      </p:sp>
    </p:spTree>
    <p:extLst>
      <p:ext uri="{BB962C8B-B14F-4D97-AF65-F5344CB8AC3E}">
        <p14:creationId xmlns:p14="http://schemas.microsoft.com/office/powerpoint/2010/main" val="4165827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699999A-2CBB-4484-ADF1-6D7E2CB5ED26}"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EEAEDE-26AE-49FF-88B4-8B799EB6B562}" type="slidenum">
              <a:rPr lang="en-US" smtClean="0"/>
              <a:t>‹#›</a:t>
            </a:fld>
            <a:endParaRPr lang="en-US"/>
          </a:p>
        </p:txBody>
      </p:sp>
    </p:spTree>
    <p:extLst>
      <p:ext uri="{BB962C8B-B14F-4D97-AF65-F5344CB8AC3E}">
        <p14:creationId xmlns:p14="http://schemas.microsoft.com/office/powerpoint/2010/main" val="3647588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99999A-2CBB-4484-ADF1-6D7E2CB5ED26}"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EEAEDE-26AE-49FF-88B4-8B799EB6B562}" type="slidenum">
              <a:rPr lang="en-US" smtClean="0"/>
              <a:t>‹#›</a:t>
            </a:fld>
            <a:endParaRPr lang="en-US"/>
          </a:p>
        </p:txBody>
      </p:sp>
    </p:spTree>
    <p:extLst>
      <p:ext uri="{BB962C8B-B14F-4D97-AF65-F5344CB8AC3E}">
        <p14:creationId xmlns:p14="http://schemas.microsoft.com/office/powerpoint/2010/main" val="42639042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99999A-2CBB-4484-ADF1-6D7E2CB5ED26}"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EEAEDE-26AE-49FF-88B4-8B799EB6B562}" type="slidenum">
              <a:rPr lang="en-US" smtClean="0"/>
              <a:t>‹#›</a:t>
            </a:fld>
            <a:endParaRPr lang="en-US"/>
          </a:p>
        </p:txBody>
      </p:sp>
    </p:spTree>
    <p:extLst>
      <p:ext uri="{BB962C8B-B14F-4D97-AF65-F5344CB8AC3E}">
        <p14:creationId xmlns:p14="http://schemas.microsoft.com/office/powerpoint/2010/main" val="18560263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699999A-2CBB-4484-ADF1-6D7E2CB5ED26}"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EEAEDE-26AE-49FF-88B4-8B799EB6B562}" type="slidenum">
              <a:rPr lang="en-US" smtClean="0"/>
              <a:t>‹#›</a:t>
            </a:fld>
            <a:endParaRPr lang="en-US"/>
          </a:p>
        </p:txBody>
      </p:sp>
    </p:spTree>
    <p:extLst>
      <p:ext uri="{BB962C8B-B14F-4D97-AF65-F5344CB8AC3E}">
        <p14:creationId xmlns:p14="http://schemas.microsoft.com/office/powerpoint/2010/main" val="3148028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99999A-2CBB-4484-ADF1-6D7E2CB5ED26}"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EEAEDE-26AE-49FF-88B4-8B799EB6B562}" type="slidenum">
              <a:rPr lang="en-US" smtClean="0"/>
              <a:t>‹#›</a:t>
            </a:fld>
            <a:endParaRPr lang="en-US"/>
          </a:p>
        </p:txBody>
      </p:sp>
    </p:spTree>
    <p:extLst>
      <p:ext uri="{BB962C8B-B14F-4D97-AF65-F5344CB8AC3E}">
        <p14:creationId xmlns:p14="http://schemas.microsoft.com/office/powerpoint/2010/main" val="3204509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699999A-2CBB-4484-ADF1-6D7E2CB5ED26}" type="datetimeFigureOut">
              <a:rPr lang="en-US" smtClean="0"/>
              <a:t>5/8/2019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EEAEDE-26AE-49FF-88B4-8B799EB6B562}" type="slidenum">
              <a:rPr lang="en-US" smtClean="0"/>
              <a:t>‹#›</a:t>
            </a:fld>
            <a:endParaRPr lang="en-US"/>
          </a:p>
        </p:txBody>
      </p:sp>
    </p:spTree>
    <p:extLst>
      <p:ext uri="{BB962C8B-B14F-4D97-AF65-F5344CB8AC3E}">
        <p14:creationId xmlns:p14="http://schemas.microsoft.com/office/powerpoint/2010/main" val="2198959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99999A-2CBB-4484-ADF1-6D7E2CB5ED26}" type="datetimeFigureOut">
              <a:rPr lang="en-US" smtClean="0"/>
              <a:t>5/8/2019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3EEAEDE-26AE-49FF-88B4-8B799EB6B562}" type="slidenum">
              <a:rPr lang="en-US" smtClean="0"/>
              <a:t>‹#›</a:t>
            </a:fld>
            <a:endParaRPr lang="en-US"/>
          </a:p>
        </p:txBody>
      </p:sp>
    </p:spTree>
    <p:extLst>
      <p:ext uri="{BB962C8B-B14F-4D97-AF65-F5344CB8AC3E}">
        <p14:creationId xmlns:p14="http://schemas.microsoft.com/office/powerpoint/2010/main" val="1610064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99999A-2CBB-4484-ADF1-6D7E2CB5ED26}" type="datetimeFigureOut">
              <a:rPr lang="en-US" smtClean="0"/>
              <a:t>5/8/2019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3EEAEDE-26AE-49FF-88B4-8B799EB6B562}" type="slidenum">
              <a:rPr lang="en-US" smtClean="0"/>
              <a:t>‹#›</a:t>
            </a:fld>
            <a:endParaRPr lang="en-US"/>
          </a:p>
        </p:txBody>
      </p:sp>
    </p:spTree>
    <p:extLst>
      <p:ext uri="{BB962C8B-B14F-4D97-AF65-F5344CB8AC3E}">
        <p14:creationId xmlns:p14="http://schemas.microsoft.com/office/powerpoint/2010/main" val="3313193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99999A-2CBB-4484-ADF1-6D7E2CB5ED26}" type="datetimeFigureOut">
              <a:rPr lang="en-US" smtClean="0"/>
              <a:t>5/8/2019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3EEAEDE-26AE-49FF-88B4-8B799EB6B562}" type="slidenum">
              <a:rPr lang="en-US" smtClean="0"/>
              <a:t>‹#›</a:t>
            </a:fld>
            <a:endParaRPr lang="en-US"/>
          </a:p>
        </p:txBody>
      </p:sp>
    </p:spTree>
    <p:extLst>
      <p:ext uri="{BB962C8B-B14F-4D97-AF65-F5344CB8AC3E}">
        <p14:creationId xmlns:p14="http://schemas.microsoft.com/office/powerpoint/2010/main" val="2854286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699999A-2CBB-4484-ADF1-6D7E2CB5ED26}" type="datetimeFigureOut">
              <a:rPr lang="en-US" smtClean="0"/>
              <a:t>5/8/2019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EEAEDE-26AE-49FF-88B4-8B799EB6B562}" type="slidenum">
              <a:rPr lang="en-US" smtClean="0"/>
              <a:t>‹#›</a:t>
            </a:fld>
            <a:endParaRPr lang="en-US"/>
          </a:p>
        </p:txBody>
      </p:sp>
    </p:spTree>
    <p:extLst>
      <p:ext uri="{BB962C8B-B14F-4D97-AF65-F5344CB8AC3E}">
        <p14:creationId xmlns:p14="http://schemas.microsoft.com/office/powerpoint/2010/main" val="10486254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699999A-2CBB-4484-ADF1-6D7E2CB5ED26}" type="datetimeFigureOut">
              <a:rPr lang="en-US" smtClean="0"/>
              <a:t>5/8/2019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EEAEDE-26AE-49FF-88B4-8B799EB6B562}" type="slidenum">
              <a:rPr lang="en-US" smtClean="0"/>
              <a:t>‹#›</a:t>
            </a:fld>
            <a:endParaRPr lang="en-US"/>
          </a:p>
        </p:txBody>
      </p:sp>
    </p:spTree>
    <p:extLst>
      <p:ext uri="{BB962C8B-B14F-4D97-AF65-F5344CB8AC3E}">
        <p14:creationId xmlns:p14="http://schemas.microsoft.com/office/powerpoint/2010/main" val="2590393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7699999A-2CBB-4484-ADF1-6D7E2CB5ED26}" type="datetimeFigureOut">
              <a:rPr lang="en-US" smtClean="0"/>
              <a:t>5/8/2019</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3EEAEDE-26AE-49FF-88B4-8B799EB6B562}" type="slidenum">
              <a:rPr lang="en-US" smtClean="0"/>
              <a:t>‹#›</a:t>
            </a:fld>
            <a:endParaRPr lang="en-US"/>
          </a:p>
        </p:txBody>
      </p:sp>
    </p:spTree>
    <p:extLst>
      <p:ext uri="{BB962C8B-B14F-4D97-AF65-F5344CB8AC3E}">
        <p14:creationId xmlns:p14="http://schemas.microsoft.com/office/powerpoint/2010/main" val="238689245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microsoft.com/office/2007/relationships/hdphoto" Target="../media/hdphoto4.wdp"/></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7" Type="http://schemas.microsoft.com/office/2007/relationships/hdphoto" Target="../media/hdphoto3.wdp"/><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2.wdp"/><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unset over a body of water with a city in the background&#10;&#10;Description automatically generated">
            <a:extLst>
              <a:ext uri="{FF2B5EF4-FFF2-40B4-BE49-F238E27FC236}">
                <a16:creationId xmlns:a16="http://schemas.microsoft.com/office/drawing/2014/main" id="{181145F5-09A2-4A5A-AA55-09AD27B7AB18}"/>
              </a:ext>
            </a:extLst>
          </p:cNvPr>
          <p:cNvPicPr>
            <a:picLocks noChangeAspect="1"/>
          </p:cNvPicPr>
          <p:nvPr/>
        </p:nvPicPr>
        <p:blipFill rotWithShape="1">
          <a:blip r:embed="rId3">
            <a:grayscl/>
            <a:extLst>
              <a:ext uri="{28A0092B-C50C-407E-A947-70E740481C1C}">
                <a14:useLocalDpi xmlns:a14="http://schemas.microsoft.com/office/drawing/2010/main" val="0"/>
              </a:ext>
            </a:extLst>
          </a:blip>
          <a:srcRect/>
          <a:stretch/>
        </p:blipFill>
        <p:spPr>
          <a:xfrm>
            <a:off x="15" y="7"/>
            <a:ext cx="9143985" cy="5143493"/>
          </a:xfrm>
          <a:prstGeom prst="rect">
            <a:avLst/>
          </a:prstGeom>
        </p:spPr>
      </p:pic>
      <p:sp>
        <p:nvSpPr>
          <p:cNvPr id="7" name="Title 1">
            <a:extLst>
              <a:ext uri="{FF2B5EF4-FFF2-40B4-BE49-F238E27FC236}">
                <a16:creationId xmlns:a16="http://schemas.microsoft.com/office/drawing/2014/main" id="{1F2AFC84-EADF-47B2-B29D-414700249C3D}"/>
              </a:ext>
            </a:extLst>
          </p:cNvPr>
          <p:cNvSpPr>
            <a:spLocks noGrp="1"/>
          </p:cNvSpPr>
          <p:nvPr>
            <p:ph type="ctrTitle"/>
          </p:nvPr>
        </p:nvSpPr>
        <p:spPr>
          <a:xfrm>
            <a:off x="198553" y="2333844"/>
            <a:ext cx="7979200" cy="1790700"/>
          </a:xfrm>
          <a:prstGeom prst="snip2DiagRect">
            <a:avLst/>
          </a:prstGeom>
          <a:noFill/>
          <a:ln>
            <a:noFill/>
          </a:ln>
        </p:spPr>
        <p:style>
          <a:lnRef idx="0">
            <a:scrgbClr r="0" g="0" b="0"/>
          </a:lnRef>
          <a:fillRef idx="0">
            <a:scrgbClr r="0" g="0" b="0"/>
          </a:fillRef>
          <a:effectRef idx="0">
            <a:scrgbClr r="0" g="0" b="0"/>
          </a:effectRef>
          <a:fontRef idx="minor">
            <a:schemeClr val="lt1"/>
          </a:fontRef>
        </p:style>
        <p:txBody>
          <a:bodyPr>
            <a:noAutofit/>
          </a:bodyPr>
          <a:lstStyle/>
          <a:p>
            <a:pPr algn="l"/>
            <a:r>
              <a:rPr lang="en-US" b="1" dirty="0">
                <a:solidFill>
                  <a:schemeClr val="accent4">
                    <a:lumMod val="20000"/>
                    <a:lumOff val="80000"/>
                  </a:schemeClr>
                </a:solidFill>
                <a:effectLst>
                  <a:outerShdw blurRad="50800" dist="38100" dir="8100000" algn="tr" rotWithShape="0">
                    <a:prstClr val="black">
                      <a:alpha val="40000"/>
                    </a:prstClr>
                  </a:outerShdw>
                </a:effectLst>
                <a:latin typeface="Philosopher" panose="02000503000000020004" pitchFamily="2" charset="0"/>
                <a:cs typeface="Times New Roman" panose="02020603050405020304" pitchFamily="18" charset="0"/>
              </a:rPr>
              <a:t>Free Healthcare and Education for All:</a:t>
            </a:r>
            <a:br>
              <a:rPr lang="en-US" dirty="0">
                <a:solidFill>
                  <a:schemeClr val="accent4">
                    <a:lumMod val="20000"/>
                    <a:lumOff val="80000"/>
                  </a:schemeClr>
                </a:solidFill>
                <a:effectLst>
                  <a:outerShdw blurRad="50800" dist="38100" dir="8100000" algn="tr" rotWithShape="0">
                    <a:prstClr val="black">
                      <a:alpha val="40000"/>
                    </a:prstClr>
                  </a:outerShdw>
                </a:effectLst>
                <a:latin typeface="Philosopher" panose="02000503000000020004" pitchFamily="2" charset="0"/>
                <a:cs typeface="Times New Roman" panose="02020603050405020304" pitchFamily="18" charset="0"/>
              </a:rPr>
            </a:br>
            <a:r>
              <a:rPr lang="en-US" i="1" dirty="0">
                <a:solidFill>
                  <a:schemeClr val="accent4">
                    <a:lumMod val="20000"/>
                    <a:lumOff val="80000"/>
                  </a:schemeClr>
                </a:solidFill>
                <a:effectLst>
                  <a:outerShdw blurRad="50800" dist="38100" dir="8100000" algn="tr" rotWithShape="0">
                    <a:prstClr val="black">
                      <a:alpha val="40000"/>
                    </a:prstClr>
                  </a:outerShdw>
                </a:effectLst>
                <a:latin typeface="Philosopher" panose="02000503000000020004" pitchFamily="2" charset="0"/>
                <a:cs typeface="Times New Roman" panose="02020603050405020304" pitchFamily="18" charset="0"/>
              </a:rPr>
              <a:t>Reality or a Left-Wing Utopia?</a:t>
            </a:r>
          </a:p>
        </p:txBody>
      </p:sp>
    </p:spTree>
    <p:extLst>
      <p:ext uri="{BB962C8B-B14F-4D97-AF65-F5344CB8AC3E}">
        <p14:creationId xmlns:p14="http://schemas.microsoft.com/office/powerpoint/2010/main" val="26126958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79C6D7C8-F1A2-48B5-AFC7-D07929706B68}"/>
              </a:ext>
            </a:extLst>
          </p:cNvPr>
          <p:cNvPicPr>
            <a:picLocks noChangeAspect="1"/>
          </p:cNvPicPr>
          <p:nvPr/>
        </p:nvPicPr>
        <p:blipFill rotWithShape="1">
          <a:blip r:embed="rId3">
            <a:extLst>
              <a:ext uri="{28A0092B-C50C-407E-A947-70E740481C1C}">
                <a14:useLocalDpi xmlns:a14="http://schemas.microsoft.com/office/drawing/2010/main" val="0"/>
              </a:ext>
            </a:extLst>
          </a:blip>
          <a:srcRect r="444"/>
          <a:stretch/>
        </p:blipFill>
        <p:spPr>
          <a:xfrm>
            <a:off x="20" y="10"/>
            <a:ext cx="9143980" cy="5143490"/>
          </a:xfrm>
          <a:prstGeom prst="rect">
            <a:avLst/>
          </a:prstGeom>
        </p:spPr>
      </p:pic>
    </p:spTree>
    <p:extLst>
      <p:ext uri="{BB962C8B-B14F-4D97-AF65-F5344CB8AC3E}">
        <p14:creationId xmlns:p14="http://schemas.microsoft.com/office/powerpoint/2010/main" val="3270790665"/>
      </p:ext>
    </p:extLst>
  </p:cSld>
  <p:clrMapOvr>
    <a:masterClrMapping/>
  </p:clrMapOvr>
  <mc:AlternateContent xmlns:mc="http://schemas.openxmlformats.org/markup-compatibility/2006" xmlns:p14="http://schemas.microsoft.com/office/powerpoint/2010/main">
    <mc:Choice Requires="p14">
      <p:transition>
        <p14:flash/>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CEDCDC"/>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4FE2F14-7506-4476-B6CB-3BC1E602058D}"/>
              </a:ext>
            </a:extLst>
          </p:cNvPr>
          <p:cNvSpPr txBox="1"/>
          <p:nvPr/>
        </p:nvSpPr>
        <p:spPr>
          <a:xfrm>
            <a:off x="1084767" y="2050145"/>
            <a:ext cx="3912930" cy="769441"/>
          </a:xfrm>
          <a:prstGeom prst="rect">
            <a:avLst/>
          </a:prstGeom>
          <a:noFill/>
        </p:spPr>
        <p:txBody>
          <a:bodyPr wrap="none" rtlCol="0" anchor="ctr">
            <a:spAutoFit/>
          </a:bodyPr>
          <a:lstStyle/>
          <a:p>
            <a:pPr algn="ctr">
              <a:tabLst>
                <a:tab pos="3886200" algn="l"/>
              </a:tabLst>
            </a:pPr>
            <a:r>
              <a:rPr lang="en-US" sz="4400" b="1" dirty="0">
                <a:solidFill>
                  <a:srgbClr val="012B43"/>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The Other Side</a:t>
            </a:r>
          </a:p>
        </p:txBody>
      </p:sp>
      <p:sp>
        <p:nvSpPr>
          <p:cNvPr id="5" name="TextBox 4">
            <a:extLst>
              <a:ext uri="{FF2B5EF4-FFF2-40B4-BE49-F238E27FC236}">
                <a16:creationId xmlns:a16="http://schemas.microsoft.com/office/drawing/2014/main" id="{025AAFEE-3A2C-482F-A9A4-BAAFA1791FAA}"/>
              </a:ext>
            </a:extLst>
          </p:cNvPr>
          <p:cNvSpPr txBox="1"/>
          <p:nvPr/>
        </p:nvSpPr>
        <p:spPr>
          <a:xfrm>
            <a:off x="3318387" y="2741355"/>
            <a:ext cx="2507226" cy="461665"/>
          </a:xfrm>
          <a:prstGeom prst="rect">
            <a:avLst/>
          </a:prstGeom>
          <a:noFill/>
        </p:spPr>
        <p:txBody>
          <a:bodyPr wrap="square" rtlCol="0" anchor="ctr">
            <a:spAutoFit/>
          </a:bodyPr>
          <a:lstStyle/>
          <a:p>
            <a:pPr algn="ctr"/>
            <a:r>
              <a:rPr lang="en-US" sz="2400" dirty="0">
                <a:solidFill>
                  <a:srgbClr val="FF0000"/>
                </a:solidFill>
                <a:highlight>
                  <a:srgbClr val="C0C0C0"/>
                </a:highlight>
                <a:latin typeface="Philosopher" panose="02000503000000020004" pitchFamily="2" charset="0"/>
                <a:cs typeface="Times New Roman" panose="02020603050405020304" pitchFamily="18" charset="0"/>
              </a:rPr>
              <a:t>Criticism</a:t>
            </a:r>
          </a:p>
        </p:txBody>
      </p:sp>
    </p:spTree>
    <p:extLst>
      <p:ext uri="{BB962C8B-B14F-4D97-AF65-F5344CB8AC3E}">
        <p14:creationId xmlns:p14="http://schemas.microsoft.com/office/powerpoint/2010/main" val="20420108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CEDCDC"/>
        </a:solidFill>
        <a:effectLst/>
      </p:bgPr>
    </p:bg>
    <p:spTree>
      <p:nvGrpSpPr>
        <p:cNvPr id="1" name=""/>
        <p:cNvGrpSpPr/>
        <p:nvPr/>
      </p:nvGrpSpPr>
      <p:grpSpPr>
        <a:xfrm>
          <a:off x="0" y="0"/>
          <a:ext cx="0" cy="0"/>
          <a:chOff x="0" y="0"/>
          <a:chExt cx="0" cy="0"/>
        </a:xfrm>
      </p:grpSpPr>
      <p:pic>
        <p:nvPicPr>
          <p:cNvPr id="3" name="Picture 2" descr="A picture containing clipart&#10;&#10;Description automatically generated">
            <a:extLst>
              <a:ext uri="{FF2B5EF4-FFF2-40B4-BE49-F238E27FC236}">
                <a16:creationId xmlns:a16="http://schemas.microsoft.com/office/drawing/2014/main" id="{8C4F2A15-ED15-4204-B7F1-6FCA4A374C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9144000" cy="5143500"/>
          </a:xfrm>
          <a:prstGeom prst="rect">
            <a:avLst/>
          </a:prstGeom>
          <a:solidFill>
            <a:srgbClr val="012B43"/>
          </a:solidFill>
        </p:spPr>
      </p:pic>
      <p:sp>
        <p:nvSpPr>
          <p:cNvPr id="6" name="Rectangle 5">
            <a:extLst>
              <a:ext uri="{FF2B5EF4-FFF2-40B4-BE49-F238E27FC236}">
                <a16:creationId xmlns:a16="http://schemas.microsoft.com/office/drawing/2014/main" id="{C85A29D5-E859-48B1-8465-AD5086531844}"/>
              </a:ext>
            </a:extLst>
          </p:cNvPr>
          <p:cNvSpPr/>
          <p:nvPr/>
        </p:nvSpPr>
        <p:spPr>
          <a:xfrm>
            <a:off x="1009929" y="1148219"/>
            <a:ext cx="3682418" cy="646331"/>
          </a:xfrm>
          <a:prstGeom prst="rect">
            <a:avLst/>
          </a:prstGeom>
        </p:spPr>
        <p:txBody>
          <a:bodyPr wrap="none">
            <a:spAutoFit/>
          </a:bodyPr>
          <a:lstStyle/>
          <a:p>
            <a:r>
              <a:rPr lang="en-US" sz="3600" b="1" spc="300" dirty="0">
                <a:solidFill>
                  <a:srgbClr val="FF0000"/>
                </a:solidFill>
                <a:latin typeface="Philosopher" panose="02000503000000020004" pitchFamily="2" charset="0"/>
                <a:cs typeface="Times New Roman" panose="02020603050405020304" pitchFamily="18" charset="0"/>
              </a:rPr>
              <a:t>Hyperinflation</a:t>
            </a:r>
          </a:p>
        </p:txBody>
      </p:sp>
    </p:spTree>
    <p:extLst>
      <p:ext uri="{BB962C8B-B14F-4D97-AF65-F5344CB8AC3E}">
        <p14:creationId xmlns:p14="http://schemas.microsoft.com/office/powerpoint/2010/main" val="484377219"/>
      </p:ext>
    </p:extLst>
  </p:cSld>
  <p:clrMapOvr>
    <a:masterClrMapping/>
  </p:clrMapOvr>
  <p:transition spd="slow">
    <p:wipe dir="r"/>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group of people standing in front of a store&#10;&#10;Description automatically generated">
            <a:extLst>
              <a:ext uri="{FF2B5EF4-FFF2-40B4-BE49-F238E27FC236}">
                <a16:creationId xmlns:a16="http://schemas.microsoft.com/office/drawing/2014/main" id="{3612ED6B-FAF4-44C8-94AC-03B2061AF965}"/>
              </a:ext>
            </a:extLst>
          </p:cNvPr>
          <p:cNvPicPr>
            <a:picLocks noChangeAspect="1"/>
          </p:cNvPicPr>
          <p:nvPr/>
        </p:nvPicPr>
        <p:blipFill rotWithShape="1">
          <a:blip r:embed="rId3">
            <a:extLst>
              <a:ext uri="{28A0092B-C50C-407E-A947-70E740481C1C}">
                <a14:useLocalDpi xmlns:a14="http://schemas.microsoft.com/office/drawing/2010/main" val="0"/>
              </a:ext>
            </a:extLst>
          </a:blip>
          <a:srcRect t="15702" b="15702"/>
          <a:stretch/>
        </p:blipFill>
        <p:spPr>
          <a:xfrm>
            <a:off x="-184891" y="-65988"/>
            <a:ext cx="9385451" cy="5209488"/>
          </a:xfrm>
          <a:prstGeom prst="rect">
            <a:avLst/>
          </a:prstGeom>
        </p:spPr>
      </p:pic>
    </p:spTree>
    <p:extLst>
      <p:ext uri="{BB962C8B-B14F-4D97-AF65-F5344CB8AC3E}">
        <p14:creationId xmlns:p14="http://schemas.microsoft.com/office/powerpoint/2010/main" val="3194090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622D97"/>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4FE2F14-7506-4476-B6CB-3BC1E602058D}"/>
              </a:ext>
            </a:extLst>
          </p:cNvPr>
          <p:cNvSpPr txBox="1"/>
          <p:nvPr/>
        </p:nvSpPr>
        <p:spPr>
          <a:xfrm>
            <a:off x="281424" y="1971914"/>
            <a:ext cx="6861430" cy="769441"/>
          </a:xfrm>
          <a:prstGeom prst="rect">
            <a:avLst/>
          </a:prstGeom>
          <a:noFill/>
        </p:spPr>
        <p:txBody>
          <a:bodyPr wrap="none" rtlCol="0" anchor="ctr">
            <a:spAutoFit/>
          </a:bodyPr>
          <a:lstStyle/>
          <a:p>
            <a:pPr algn="ctr">
              <a:tabLst>
                <a:tab pos="3886200" algn="l"/>
              </a:tabLst>
            </a:pPr>
            <a:r>
              <a:rPr lang="en-US" sz="4400" b="1" dirty="0">
                <a:solidFill>
                  <a:schemeClr val="accent2">
                    <a:lumMod val="20000"/>
                    <a:lumOff val="80000"/>
                  </a:schemeClr>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Who Wants the Free Stuff?</a:t>
            </a:r>
          </a:p>
        </p:txBody>
      </p:sp>
      <p:sp>
        <p:nvSpPr>
          <p:cNvPr id="5" name="TextBox 4">
            <a:extLst>
              <a:ext uri="{FF2B5EF4-FFF2-40B4-BE49-F238E27FC236}">
                <a16:creationId xmlns:a16="http://schemas.microsoft.com/office/drawing/2014/main" id="{025AAFEE-3A2C-482F-A9A4-BAAFA1791FAA}"/>
              </a:ext>
            </a:extLst>
          </p:cNvPr>
          <p:cNvSpPr txBox="1"/>
          <p:nvPr/>
        </p:nvSpPr>
        <p:spPr>
          <a:xfrm>
            <a:off x="4635628" y="2741355"/>
            <a:ext cx="2507226" cy="461665"/>
          </a:xfrm>
          <a:prstGeom prst="rect">
            <a:avLst/>
          </a:prstGeom>
          <a:noFill/>
        </p:spPr>
        <p:txBody>
          <a:bodyPr wrap="square" rtlCol="0" anchor="ctr">
            <a:spAutoFit/>
          </a:bodyPr>
          <a:lstStyle/>
          <a:p>
            <a:pPr algn="ctr"/>
            <a:r>
              <a:rPr lang="en-US" sz="2400" dirty="0">
                <a:solidFill>
                  <a:schemeClr val="tx1">
                    <a:lumMod val="75000"/>
                    <a:lumOff val="25000"/>
                  </a:schemeClr>
                </a:solidFill>
                <a:highlight>
                  <a:srgbClr val="DFC6E4"/>
                </a:highlight>
                <a:latin typeface="Philosopher" panose="02000503000000020004" pitchFamily="2" charset="0"/>
                <a:cs typeface="Times New Roman" panose="02020603050405020304" pitchFamily="18" charset="0"/>
              </a:rPr>
              <a:t>Original Research</a:t>
            </a:r>
          </a:p>
        </p:txBody>
      </p:sp>
    </p:spTree>
    <p:extLst>
      <p:ext uri="{BB962C8B-B14F-4D97-AF65-F5344CB8AC3E}">
        <p14:creationId xmlns:p14="http://schemas.microsoft.com/office/powerpoint/2010/main" val="18804860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pic>
        <p:nvPicPr>
          <p:cNvPr id="7" name="Picture 6" descr="A drawing of a cartoon character&#10;&#10;Description automatically generated">
            <a:extLst>
              <a:ext uri="{FF2B5EF4-FFF2-40B4-BE49-F238E27FC236}">
                <a16:creationId xmlns:a16="http://schemas.microsoft.com/office/drawing/2014/main" id="{C9E4209B-77BB-4ED5-A5BF-B5324F631580}"/>
              </a:ext>
            </a:extLst>
          </p:cNvPr>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14" y="1208122"/>
            <a:ext cx="3324698" cy="3083656"/>
          </a:xfrm>
          <a:prstGeom prst="rect">
            <a:avLst/>
          </a:prstGeom>
          <a:ln w="38100">
            <a:solidFill>
              <a:schemeClr val="accent4">
                <a:lumMod val="20000"/>
                <a:lumOff val="80000"/>
              </a:schemeClr>
            </a:solidFill>
          </a:ln>
        </p:spPr>
      </p:pic>
      <p:pic>
        <p:nvPicPr>
          <p:cNvPr id="3" name="Picture 2" descr="A drawing of a cartoon character&#10;&#10;Description automatically generated">
            <a:extLst>
              <a:ext uri="{FF2B5EF4-FFF2-40B4-BE49-F238E27FC236}">
                <a16:creationId xmlns:a16="http://schemas.microsoft.com/office/drawing/2014/main" id="{76BABDA2-5A4C-4696-8926-8B39B6487F3D}"/>
              </a:ext>
            </a:extLst>
          </p:cNvPr>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938490" y="1208120"/>
            <a:ext cx="3324700" cy="3083658"/>
          </a:xfrm>
          <a:prstGeom prst="rect">
            <a:avLst/>
          </a:prstGeom>
          <a:ln w="38100">
            <a:solidFill>
              <a:schemeClr val="accent4">
                <a:lumMod val="20000"/>
                <a:lumOff val="80000"/>
              </a:schemeClr>
            </a:solidFill>
          </a:ln>
        </p:spPr>
      </p:pic>
      <p:sp>
        <p:nvSpPr>
          <p:cNvPr id="8" name="TextBox 7">
            <a:extLst>
              <a:ext uri="{FF2B5EF4-FFF2-40B4-BE49-F238E27FC236}">
                <a16:creationId xmlns:a16="http://schemas.microsoft.com/office/drawing/2014/main" id="{892A0E61-8319-4A81-9869-F2AA0E4AB4C4}"/>
              </a:ext>
            </a:extLst>
          </p:cNvPr>
          <p:cNvSpPr txBox="1"/>
          <p:nvPr/>
        </p:nvSpPr>
        <p:spPr>
          <a:xfrm>
            <a:off x="1661943" y="377125"/>
            <a:ext cx="1896675" cy="830997"/>
          </a:xfrm>
          <a:prstGeom prst="rect">
            <a:avLst/>
          </a:prstGeom>
          <a:noFill/>
        </p:spPr>
        <p:txBody>
          <a:bodyPr wrap="square" rtlCol="0">
            <a:spAutoFit/>
          </a:bodyPr>
          <a:lstStyle/>
          <a:p>
            <a:pPr algn="ctr"/>
            <a:r>
              <a:rPr lang="en-US" sz="4800" b="1" dirty="0">
                <a:solidFill>
                  <a:srgbClr val="F2E0E0"/>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36.7%</a:t>
            </a:r>
          </a:p>
        </p:txBody>
      </p:sp>
      <p:sp>
        <p:nvSpPr>
          <p:cNvPr id="9" name="TextBox 8">
            <a:extLst>
              <a:ext uri="{FF2B5EF4-FFF2-40B4-BE49-F238E27FC236}">
                <a16:creationId xmlns:a16="http://schemas.microsoft.com/office/drawing/2014/main" id="{D61EC670-AB09-4660-A2B3-FA106ACF8347}"/>
              </a:ext>
            </a:extLst>
          </p:cNvPr>
          <p:cNvSpPr txBox="1"/>
          <p:nvPr/>
        </p:nvSpPr>
        <p:spPr>
          <a:xfrm>
            <a:off x="5585376" y="377125"/>
            <a:ext cx="1896680" cy="830997"/>
          </a:xfrm>
          <a:prstGeom prst="rect">
            <a:avLst/>
          </a:prstGeom>
          <a:noFill/>
        </p:spPr>
        <p:txBody>
          <a:bodyPr wrap="square" rtlCol="0">
            <a:spAutoFit/>
          </a:bodyPr>
          <a:lstStyle/>
          <a:p>
            <a:pPr algn="ctr"/>
            <a:r>
              <a:rPr lang="en-US" sz="4800" b="1" dirty="0">
                <a:solidFill>
                  <a:srgbClr val="F2E0E0"/>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36.7%</a:t>
            </a:r>
          </a:p>
        </p:txBody>
      </p:sp>
      <p:pic>
        <p:nvPicPr>
          <p:cNvPr id="10" name="Picture 9" descr="A drawing of a cartoon character&#10;&#10;Description automatically generated">
            <a:extLst>
              <a:ext uri="{FF2B5EF4-FFF2-40B4-BE49-F238E27FC236}">
                <a16:creationId xmlns:a16="http://schemas.microsoft.com/office/drawing/2014/main" id="{EE806B7F-820C-40EB-8519-1723C00156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0810" y="1208122"/>
            <a:ext cx="3324698" cy="3083656"/>
          </a:xfrm>
          <a:prstGeom prst="rect">
            <a:avLst/>
          </a:prstGeom>
          <a:ln w="38100">
            <a:solidFill>
              <a:schemeClr val="accent4">
                <a:lumMod val="20000"/>
                <a:lumOff val="80000"/>
              </a:schemeClr>
            </a:solidFill>
          </a:ln>
        </p:spPr>
      </p:pic>
      <p:pic>
        <p:nvPicPr>
          <p:cNvPr id="11" name="Picture 10" descr="A drawing of a cartoon character&#10;&#10;Description automatically generated">
            <a:extLst>
              <a:ext uri="{FF2B5EF4-FFF2-40B4-BE49-F238E27FC236}">
                <a16:creationId xmlns:a16="http://schemas.microsoft.com/office/drawing/2014/main" id="{F0861F0E-86DA-43EF-995C-49FC9321B7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8486" y="1208120"/>
            <a:ext cx="3324700" cy="3083658"/>
          </a:xfrm>
          <a:prstGeom prst="rect">
            <a:avLst/>
          </a:prstGeom>
          <a:ln w="38100">
            <a:solidFill>
              <a:schemeClr val="accent4">
                <a:lumMod val="20000"/>
                <a:lumOff val="80000"/>
              </a:schemeClr>
            </a:solidFill>
          </a:ln>
        </p:spPr>
      </p:pic>
    </p:spTree>
    <p:extLst>
      <p:ext uri="{BB962C8B-B14F-4D97-AF65-F5344CB8AC3E}">
        <p14:creationId xmlns:p14="http://schemas.microsoft.com/office/powerpoint/2010/main" val="1091068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2" presetClass="entr" presetSubtype="8" fill="hold" nodeType="withEffect">
                                  <p:stCondLst>
                                    <p:cond delay="0"/>
                                  </p:stCondLst>
                                  <p:childTnLst>
                                    <p:set>
                                      <p:cBhvr>
                                        <p:cTn id="9" dur="1" fill="hold">
                                          <p:stCondLst>
                                            <p:cond delay="0"/>
                                          </p:stCondLst>
                                        </p:cTn>
                                        <p:tgtEl>
                                          <p:spTgt spid="8">
                                            <p:txEl>
                                              <p:pRg st="0" end="0"/>
                                            </p:txEl>
                                          </p:spTgt>
                                        </p:tgtEl>
                                        <p:attrNameLst>
                                          <p:attrName>style.visibility</p:attrName>
                                        </p:attrNameLst>
                                      </p:cBhvr>
                                      <p:to>
                                        <p:strVal val="visible"/>
                                      </p:to>
                                    </p:set>
                                    <p:anim calcmode="lin" valueType="num">
                                      <p:cBhvr additive="base">
                                        <p:cTn id="10" dur="500" fill="hold"/>
                                        <p:tgtEl>
                                          <p:spTgt spid="8">
                                            <p:txEl>
                                              <p:pRg st="0" end="0"/>
                                            </p:txEl>
                                          </p:spTgt>
                                        </p:tgtEl>
                                        <p:attrNameLst>
                                          <p:attrName>ppt_x</p:attrName>
                                        </p:attrNameLst>
                                      </p:cBhvr>
                                      <p:tavLst>
                                        <p:tav tm="0">
                                          <p:val>
                                            <p:strVal val="0-#ppt_w/2"/>
                                          </p:val>
                                        </p:tav>
                                        <p:tav tm="100000">
                                          <p:val>
                                            <p:strVal val="#ppt_x"/>
                                          </p:val>
                                        </p:tav>
                                      </p:tavLst>
                                    </p:anim>
                                    <p:anim calcmode="lin" valueType="num">
                                      <p:cBhvr additive="base">
                                        <p:cTn id="11" dur="500" fill="hold"/>
                                        <p:tgtEl>
                                          <p:spTgt spid="8">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2" presetClass="entr" presetSubtype="2"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1+#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61EC670-AB09-4660-A2B3-FA106ACF8347}"/>
              </a:ext>
            </a:extLst>
          </p:cNvPr>
          <p:cNvSpPr txBox="1"/>
          <p:nvPr/>
        </p:nvSpPr>
        <p:spPr>
          <a:xfrm>
            <a:off x="1521240" y="953068"/>
            <a:ext cx="6101518" cy="2215991"/>
          </a:xfrm>
          <a:prstGeom prst="rect">
            <a:avLst/>
          </a:prstGeom>
          <a:noFill/>
        </p:spPr>
        <p:txBody>
          <a:bodyPr wrap="square" rtlCol="0" anchor="ctr">
            <a:spAutoFit/>
          </a:bodyPr>
          <a:lstStyle/>
          <a:p>
            <a:pPr algn="ctr"/>
            <a:r>
              <a:rPr lang="en-US" sz="13800" b="1" dirty="0">
                <a:solidFill>
                  <a:srgbClr val="F2E0E0"/>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84%</a:t>
            </a:r>
          </a:p>
        </p:txBody>
      </p:sp>
      <p:sp>
        <p:nvSpPr>
          <p:cNvPr id="6" name="TextBox 5">
            <a:extLst>
              <a:ext uri="{FF2B5EF4-FFF2-40B4-BE49-F238E27FC236}">
                <a16:creationId xmlns:a16="http://schemas.microsoft.com/office/drawing/2014/main" id="{532B7740-E5D9-47C2-AF4E-B441AFD13C9B}"/>
              </a:ext>
            </a:extLst>
          </p:cNvPr>
          <p:cNvSpPr txBox="1"/>
          <p:nvPr/>
        </p:nvSpPr>
        <p:spPr>
          <a:xfrm>
            <a:off x="1039039" y="2943251"/>
            <a:ext cx="7065920" cy="523220"/>
          </a:xfrm>
          <a:prstGeom prst="rect">
            <a:avLst/>
          </a:prstGeom>
          <a:noFill/>
        </p:spPr>
        <p:txBody>
          <a:bodyPr wrap="square" rtlCol="0" anchor="ctr">
            <a:spAutoFit/>
          </a:bodyPr>
          <a:lstStyle/>
          <a:p>
            <a:pPr algn="ctr">
              <a:tabLst>
                <a:tab pos="3886200" algn="l"/>
              </a:tabLst>
            </a:pPr>
            <a:r>
              <a:rPr lang="en-US" sz="2800" dirty="0">
                <a:solidFill>
                  <a:schemeClr val="tx1">
                    <a:lumMod val="75000"/>
                    <a:lumOff val="25000"/>
                  </a:schemeClr>
                </a:solidFill>
                <a:highlight>
                  <a:srgbClr val="DFC6E4"/>
                </a:highlight>
                <a:latin typeface="Philosopher" panose="02000503000000020004" pitchFamily="2" charset="0"/>
                <a:cs typeface="Times New Roman" panose="02020603050405020304" pitchFamily="18" charset="0"/>
              </a:rPr>
              <a:t>Support free healthcare, education, or both!</a:t>
            </a:r>
          </a:p>
        </p:txBody>
      </p:sp>
    </p:spTree>
    <p:extLst>
      <p:ext uri="{BB962C8B-B14F-4D97-AF65-F5344CB8AC3E}">
        <p14:creationId xmlns:p14="http://schemas.microsoft.com/office/powerpoint/2010/main" val="3002130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61EC670-AB09-4660-A2B3-FA106ACF8347}"/>
              </a:ext>
            </a:extLst>
          </p:cNvPr>
          <p:cNvSpPr txBox="1"/>
          <p:nvPr/>
        </p:nvSpPr>
        <p:spPr>
          <a:xfrm>
            <a:off x="1521239" y="857813"/>
            <a:ext cx="6101518" cy="2215991"/>
          </a:xfrm>
          <a:prstGeom prst="rect">
            <a:avLst/>
          </a:prstGeom>
          <a:noFill/>
        </p:spPr>
        <p:txBody>
          <a:bodyPr wrap="square" rtlCol="0" anchor="ctr">
            <a:spAutoFit/>
          </a:bodyPr>
          <a:lstStyle/>
          <a:p>
            <a:pPr algn="ctr"/>
            <a:r>
              <a:rPr lang="en-US" sz="11700" b="1" dirty="0">
                <a:solidFill>
                  <a:srgbClr val="F2E0E0"/>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1</a:t>
            </a:r>
            <a:r>
              <a:rPr lang="en-US" sz="13800" b="1" dirty="0">
                <a:solidFill>
                  <a:srgbClr val="F2E0E0"/>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/10</a:t>
            </a:r>
          </a:p>
        </p:txBody>
      </p:sp>
      <p:sp>
        <p:nvSpPr>
          <p:cNvPr id="6" name="TextBox 5">
            <a:extLst>
              <a:ext uri="{FF2B5EF4-FFF2-40B4-BE49-F238E27FC236}">
                <a16:creationId xmlns:a16="http://schemas.microsoft.com/office/drawing/2014/main" id="{532B7740-E5D9-47C2-AF4E-B441AFD13C9B}"/>
              </a:ext>
            </a:extLst>
          </p:cNvPr>
          <p:cNvSpPr txBox="1"/>
          <p:nvPr/>
        </p:nvSpPr>
        <p:spPr>
          <a:xfrm>
            <a:off x="808347" y="2911050"/>
            <a:ext cx="7527301" cy="523220"/>
          </a:xfrm>
          <a:prstGeom prst="rect">
            <a:avLst/>
          </a:prstGeom>
          <a:noFill/>
        </p:spPr>
        <p:txBody>
          <a:bodyPr wrap="square" rtlCol="0" anchor="ctr">
            <a:spAutoFit/>
          </a:bodyPr>
          <a:lstStyle/>
          <a:p>
            <a:pPr algn="ctr">
              <a:tabLst>
                <a:tab pos="3886200" algn="l"/>
              </a:tabLst>
            </a:pPr>
            <a:r>
              <a:rPr lang="en-US" sz="2800" dirty="0">
                <a:solidFill>
                  <a:schemeClr val="tx1">
                    <a:lumMod val="75000"/>
                    <a:lumOff val="25000"/>
                  </a:schemeClr>
                </a:solidFill>
                <a:highlight>
                  <a:srgbClr val="DFC6E4"/>
                </a:highlight>
                <a:latin typeface="Philosopher" panose="02000503000000020004" pitchFamily="2" charset="0"/>
                <a:cs typeface="Times New Roman" panose="02020603050405020304" pitchFamily="18" charset="0"/>
              </a:rPr>
              <a:t>Who affiliated as a </a:t>
            </a:r>
            <a:r>
              <a:rPr lang="en-US" sz="2800" b="1" dirty="0">
                <a:solidFill>
                  <a:schemeClr val="tx1">
                    <a:lumMod val="75000"/>
                    <a:lumOff val="25000"/>
                  </a:schemeClr>
                </a:solidFill>
                <a:highlight>
                  <a:srgbClr val="DFC6E4"/>
                </a:highlight>
                <a:latin typeface="Philosopher" panose="02000503000000020004" pitchFamily="2" charset="0"/>
                <a:cs typeface="Times New Roman" panose="02020603050405020304" pitchFamily="18" charset="0"/>
              </a:rPr>
              <a:t>Democrat</a:t>
            </a:r>
            <a:r>
              <a:rPr lang="en-US" sz="2800" dirty="0">
                <a:solidFill>
                  <a:schemeClr val="tx1">
                    <a:lumMod val="75000"/>
                    <a:lumOff val="25000"/>
                  </a:schemeClr>
                </a:solidFill>
                <a:highlight>
                  <a:srgbClr val="DFC6E4"/>
                </a:highlight>
                <a:latin typeface="Philosopher" panose="02000503000000020004" pitchFamily="2" charset="0"/>
                <a:cs typeface="Times New Roman" panose="02020603050405020304" pitchFamily="18" charset="0"/>
              </a:rPr>
              <a:t> knew about MMT</a:t>
            </a:r>
          </a:p>
        </p:txBody>
      </p:sp>
    </p:spTree>
    <p:extLst>
      <p:ext uri="{BB962C8B-B14F-4D97-AF65-F5344CB8AC3E}">
        <p14:creationId xmlns:p14="http://schemas.microsoft.com/office/powerpoint/2010/main" val="31337323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8E23625-0AD0-4E27-8B1F-5A5F96193391}"/>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 uri="{28A0092B-C50C-407E-A947-70E740481C1C}">
                <a14:useLocalDpi xmlns:a14="http://schemas.microsoft.com/office/drawing/2010/main" val="0"/>
              </a:ext>
            </a:extLst>
          </a:blip>
          <a:stretch>
            <a:fillRect/>
          </a:stretch>
        </p:blipFill>
        <p:spPr>
          <a:xfrm>
            <a:off x="2272061" y="1011791"/>
            <a:ext cx="4599878" cy="3119918"/>
          </a:xfrm>
          <a:prstGeom prst="rect">
            <a:avLst/>
          </a:prstGeom>
        </p:spPr>
      </p:pic>
    </p:spTree>
    <p:extLst>
      <p:ext uri="{BB962C8B-B14F-4D97-AF65-F5344CB8AC3E}">
        <p14:creationId xmlns:p14="http://schemas.microsoft.com/office/powerpoint/2010/main" val="39340903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erson standing next to a body of water&#10;&#10;Description automatically generated">
            <a:extLst>
              <a:ext uri="{FF2B5EF4-FFF2-40B4-BE49-F238E27FC236}">
                <a16:creationId xmlns:a16="http://schemas.microsoft.com/office/drawing/2014/main" id="{B2C34E5F-3DD0-4287-8D6A-7E7D02A4F74F}"/>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a:stretch/>
        </p:blipFill>
        <p:spPr>
          <a:xfrm>
            <a:off x="20" y="10"/>
            <a:ext cx="9143980" cy="5143490"/>
          </a:xfrm>
          <a:prstGeom prst="rect">
            <a:avLst/>
          </a:prstGeom>
        </p:spPr>
      </p:pic>
      <p:sp>
        <p:nvSpPr>
          <p:cNvPr id="6" name="TextBox 5">
            <a:extLst>
              <a:ext uri="{FF2B5EF4-FFF2-40B4-BE49-F238E27FC236}">
                <a16:creationId xmlns:a16="http://schemas.microsoft.com/office/drawing/2014/main" id="{12718007-3214-48F2-BAEF-1FBEFE267C7C}"/>
              </a:ext>
            </a:extLst>
          </p:cNvPr>
          <p:cNvSpPr txBox="1"/>
          <p:nvPr/>
        </p:nvSpPr>
        <p:spPr>
          <a:xfrm>
            <a:off x="1443914" y="1556087"/>
            <a:ext cx="3518918" cy="1015663"/>
          </a:xfrm>
          <a:prstGeom prst="rect">
            <a:avLst/>
          </a:prstGeom>
          <a:noFill/>
        </p:spPr>
        <p:txBody>
          <a:bodyPr wrap="square" rtlCol="0" anchor="ctr">
            <a:spAutoFit/>
          </a:bodyPr>
          <a:lstStyle/>
          <a:p>
            <a:pPr algn="ctr">
              <a:tabLst>
                <a:tab pos="3886200" algn="l"/>
              </a:tabLst>
            </a:pPr>
            <a:r>
              <a:rPr lang="en-US" sz="6000" i="1" spc="600" dirty="0">
                <a:solidFill>
                  <a:schemeClr val="bg1"/>
                </a:solidFill>
                <a:latin typeface="Philosopher" panose="02000503000000020004" pitchFamily="2" charset="0"/>
                <a:cs typeface="Times New Roman" panose="02020603050405020304" pitchFamily="18" charset="0"/>
              </a:rPr>
              <a:t>Re</a:t>
            </a:r>
            <a:r>
              <a:rPr lang="en-US" sz="6000" b="1" spc="600" dirty="0">
                <a:solidFill>
                  <a:schemeClr val="bg1"/>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think</a:t>
            </a:r>
          </a:p>
        </p:txBody>
      </p:sp>
    </p:spTree>
    <p:extLst>
      <p:ext uri="{BB962C8B-B14F-4D97-AF65-F5344CB8AC3E}">
        <p14:creationId xmlns:p14="http://schemas.microsoft.com/office/powerpoint/2010/main" val="899694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5A1A265F-45AA-4789-AA07-4FF4935C22CA}"/>
              </a:ext>
            </a:extLst>
          </p:cNvPr>
          <p:cNvSpPr/>
          <p:nvPr/>
        </p:nvSpPr>
        <p:spPr>
          <a:xfrm>
            <a:off x="0" y="11429"/>
            <a:ext cx="4571999" cy="2560320"/>
          </a:xfrm>
          <a:prstGeom prst="roundRect">
            <a:avLst>
              <a:gd name="adj" fmla="val 4119"/>
            </a:avLst>
          </a:prstGeom>
          <a:solidFill>
            <a:schemeClr val="tx1">
              <a:lumMod val="95000"/>
              <a:lumOff val="5000"/>
            </a:schemeClr>
          </a:solidFill>
          <a:ln w="38100">
            <a:solidFill>
              <a:schemeClr val="tx1">
                <a:lumMod val="85000"/>
                <a:lumOff val="15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b="1" dirty="0">
                <a:solidFill>
                  <a:schemeClr val="accent4">
                    <a:lumMod val="20000"/>
                    <a:lumOff val="80000"/>
                  </a:schemeClr>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How U.S. Manages Its Economy</a:t>
            </a:r>
          </a:p>
        </p:txBody>
      </p:sp>
      <p:sp>
        <p:nvSpPr>
          <p:cNvPr id="13" name="Rectangle: Rounded Corners 12">
            <a:extLst>
              <a:ext uri="{FF2B5EF4-FFF2-40B4-BE49-F238E27FC236}">
                <a16:creationId xmlns:a16="http://schemas.microsoft.com/office/drawing/2014/main" id="{B3A3FC6E-C1AB-454F-B451-08C0A1549AFF}"/>
              </a:ext>
            </a:extLst>
          </p:cNvPr>
          <p:cNvSpPr/>
          <p:nvPr/>
        </p:nvSpPr>
        <p:spPr>
          <a:xfrm>
            <a:off x="4572000" y="9429"/>
            <a:ext cx="4571999" cy="2562320"/>
          </a:xfrm>
          <a:prstGeom prst="roundRect">
            <a:avLst>
              <a:gd name="adj" fmla="val 3644"/>
            </a:avLst>
          </a:prstGeom>
          <a:solidFill>
            <a:srgbClr val="C1303A"/>
          </a:solidFill>
          <a:ln w="38100">
            <a:solidFill>
              <a:schemeClr val="tx1">
                <a:lumMod val="85000"/>
                <a:lumOff val="15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b="1" dirty="0">
                <a:solidFill>
                  <a:schemeClr val="accent4">
                    <a:lumMod val="20000"/>
                    <a:lumOff val="80000"/>
                  </a:schemeClr>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Modern Monetary Theory</a:t>
            </a:r>
          </a:p>
        </p:txBody>
      </p:sp>
      <p:sp>
        <p:nvSpPr>
          <p:cNvPr id="14" name="Rectangle: Rounded Corners 13">
            <a:extLst>
              <a:ext uri="{FF2B5EF4-FFF2-40B4-BE49-F238E27FC236}">
                <a16:creationId xmlns:a16="http://schemas.microsoft.com/office/drawing/2014/main" id="{3C4FBC3A-1CB4-488F-B594-0092C23F23DE}"/>
              </a:ext>
            </a:extLst>
          </p:cNvPr>
          <p:cNvSpPr/>
          <p:nvPr/>
        </p:nvSpPr>
        <p:spPr>
          <a:xfrm>
            <a:off x="0" y="2587894"/>
            <a:ext cx="4571997" cy="2560320"/>
          </a:xfrm>
          <a:prstGeom prst="roundRect">
            <a:avLst>
              <a:gd name="adj" fmla="val 4630"/>
            </a:avLst>
          </a:prstGeom>
          <a:solidFill>
            <a:srgbClr val="CEDCDC"/>
          </a:solidFill>
          <a:ln w="38100">
            <a:solidFill>
              <a:schemeClr val="tx1">
                <a:lumMod val="85000"/>
                <a:lumOff val="15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b="1" dirty="0">
                <a:solidFill>
                  <a:srgbClr val="C1303A"/>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The Other Side</a:t>
            </a:r>
          </a:p>
        </p:txBody>
      </p:sp>
      <p:sp>
        <p:nvSpPr>
          <p:cNvPr id="15" name="Rectangle: Rounded Corners 14">
            <a:extLst>
              <a:ext uri="{FF2B5EF4-FFF2-40B4-BE49-F238E27FC236}">
                <a16:creationId xmlns:a16="http://schemas.microsoft.com/office/drawing/2014/main" id="{62E73357-DED5-4655-B028-6C45E78A8D1D}"/>
              </a:ext>
            </a:extLst>
          </p:cNvPr>
          <p:cNvSpPr/>
          <p:nvPr/>
        </p:nvSpPr>
        <p:spPr>
          <a:xfrm>
            <a:off x="4571998" y="2581178"/>
            <a:ext cx="4572002" cy="2557607"/>
          </a:xfrm>
          <a:prstGeom prst="roundRect">
            <a:avLst>
              <a:gd name="adj" fmla="val 4665"/>
            </a:avLst>
          </a:prstGeom>
          <a:solidFill>
            <a:srgbClr val="622D97"/>
          </a:solidFill>
          <a:ln w="38100">
            <a:solidFill>
              <a:schemeClr val="tx1">
                <a:lumMod val="85000"/>
                <a:lumOff val="15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r>
              <a:rPr lang="en-US" sz="2800" b="1" dirty="0">
                <a:solidFill>
                  <a:srgbClr val="F2E0E0"/>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Who Wants The Free Stuff?</a:t>
            </a:r>
          </a:p>
        </p:txBody>
      </p:sp>
    </p:spTree>
    <p:extLst>
      <p:ext uri="{BB962C8B-B14F-4D97-AF65-F5344CB8AC3E}">
        <p14:creationId xmlns:p14="http://schemas.microsoft.com/office/powerpoint/2010/main" val="1062601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erson wearing a suit and tie&#10;&#10;Description automatically generated">
            <a:extLst>
              <a:ext uri="{FF2B5EF4-FFF2-40B4-BE49-F238E27FC236}">
                <a16:creationId xmlns:a16="http://schemas.microsoft.com/office/drawing/2014/main" id="{4170A55F-6893-4D34-9C3E-0F4C03C78FBD}"/>
              </a:ext>
            </a:extLst>
          </p:cNvPr>
          <p:cNvPicPr>
            <a:picLocks noGrp="1" noChangeAspect="1"/>
          </p:cNvPicPr>
          <p:nvPr>
            <p:ph idx="1"/>
          </p:nvPr>
        </p:nvPicPr>
        <p:blipFill rotWithShape="1">
          <a:blip r:embed="rId3">
            <a:extLst>
              <a:ext uri="{BEBA8EAE-BF5A-486C-A8C5-ECC9F3942E4B}">
                <a14:imgProps xmlns:a14="http://schemas.microsoft.com/office/drawing/2010/main">
                  <a14:imgLayer r:embed="rId4">
                    <a14:imgEffect>
                      <a14:brightnessContrast bright="7000"/>
                    </a14:imgEffect>
                  </a14:imgLayer>
                </a14:imgProps>
              </a:ext>
              <a:ext uri="{28A0092B-C50C-407E-A947-70E740481C1C}">
                <a14:useLocalDpi xmlns:a14="http://schemas.microsoft.com/office/drawing/2010/main" val="0"/>
              </a:ext>
            </a:extLst>
          </a:blip>
          <a:srcRect l="7431" r="11680" b="-1"/>
          <a:stretch/>
        </p:blipFill>
        <p:spPr>
          <a:xfrm>
            <a:off x="0" y="7"/>
            <a:ext cx="9143985" cy="5143493"/>
          </a:xfrm>
          <a:prstGeom prst="rect">
            <a:avLst/>
          </a:prstGeom>
        </p:spPr>
      </p:pic>
      <p:sp>
        <p:nvSpPr>
          <p:cNvPr id="6" name="TextBox 5">
            <a:extLst>
              <a:ext uri="{FF2B5EF4-FFF2-40B4-BE49-F238E27FC236}">
                <a16:creationId xmlns:a16="http://schemas.microsoft.com/office/drawing/2014/main" id="{85D8214B-9FEA-4C9B-8145-65B5B787DEF0}"/>
              </a:ext>
            </a:extLst>
          </p:cNvPr>
          <p:cNvSpPr txBox="1"/>
          <p:nvPr/>
        </p:nvSpPr>
        <p:spPr>
          <a:xfrm>
            <a:off x="1304006" y="3091841"/>
            <a:ext cx="6535972" cy="969496"/>
          </a:xfrm>
          <a:prstGeom prst="snip2DiagRect">
            <a:avLst>
              <a:gd name="adj1" fmla="val 0"/>
              <a:gd name="adj2" fmla="val 0"/>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2100" b="1" dirty="0">
                <a:solidFill>
                  <a:schemeClr val="accent4">
                    <a:lumMod val="20000"/>
                    <a:lumOff val="80000"/>
                  </a:schemeClr>
                </a:solidFill>
                <a:effectLst>
                  <a:outerShdw blurRad="50800" dist="38100" dir="8100000" algn="tr" rotWithShape="0">
                    <a:prstClr val="black">
                      <a:alpha val="40000"/>
                    </a:prstClr>
                  </a:outerShdw>
                </a:effectLst>
                <a:latin typeface="Philosopher" panose="02000503000000020004" pitchFamily="2" charset="0"/>
                <a:cs typeface="Times New Roman" panose="02020603050405020304" pitchFamily="18" charset="0"/>
              </a:rPr>
              <a:t>“The best argument against democracy is a five-minute conversation with the average voter.”</a:t>
            </a:r>
          </a:p>
          <a:p>
            <a:pPr algn="ctr"/>
            <a:r>
              <a:rPr lang="en-US" sz="1500" b="1" i="1" dirty="0">
                <a:solidFill>
                  <a:schemeClr val="accent4">
                    <a:lumMod val="20000"/>
                    <a:lumOff val="80000"/>
                  </a:schemeClr>
                </a:solidFill>
                <a:effectLst>
                  <a:outerShdw blurRad="50800" dist="38100" dir="8100000" algn="tr" rotWithShape="0">
                    <a:prstClr val="black">
                      <a:alpha val="40000"/>
                    </a:prstClr>
                  </a:outerShdw>
                </a:effectLst>
                <a:latin typeface="Philosopher" panose="02000503000000020004" pitchFamily="2" charset="0"/>
                <a:cs typeface="Times New Roman" panose="02020603050405020304" pitchFamily="18" charset="0"/>
              </a:rPr>
              <a:t>- Winston Churchill</a:t>
            </a:r>
          </a:p>
        </p:txBody>
      </p:sp>
    </p:spTree>
    <p:extLst>
      <p:ext uri="{BB962C8B-B14F-4D97-AF65-F5344CB8AC3E}">
        <p14:creationId xmlns:p14="http://schemas.microsoft.com/office/powerpoint/2010/main" val="315608815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1F46A71-01D6-43A3-B690-C427A250802A}"/>
              </a:ext>
            </a:extLst>
          </p:cNvPr>
          <p:cNvPicPr>
            <a:picLocks noChangeAspect="1"/>
          </p:cNvPicPr>
          <p:nvPr/>
        </p:nvPicPr>
        <p:blipFill rotWithShape="1">
          <a:blip r:embed="rId3">
            <a:extLst>
              <a:ext uri="{28A0092B-C50C-407E-A947-70E740481C1C}">
                <a14:useLocalDpi xmlns:a14="http://schemas.microsoft.com/office/drawing/2010/main" val="0"/>
              </a:ext>
            </a:extLst>
          </a:blip>
          <a:srcRect b="15731"/>
          <a:stretch/>
        </p:blipFill>
        <p:spPr>
          <a:xfrm>
            <a:off x="20" y="10"/>
            <a:ext cx="9143980" cy="5143490"/>
          </a:xfrm>
          <a:prstGeom prst="rect">
            <a:avLst/>
          </a:prstGeom>
        </p:spPr>
      </p:pic>
      <p:sp>
        <p:nvSpPr>
          <p:cNvPr id="4" name="TextBox 3">
            <a:extLst>
              <a:ext uri="{FF2B5EF4-FFF2-40B4-BE49-F238E27FC236}">
                <a16:creationId xmlns:a16="http://schemas.microsoft.com/office/drawing/2014/main" id="{887D0297-8B6D-4163-AD09-586A5FD810FA}"/>
              </a:ext>
            </a:extLst>
          </p:cNvPr>
          <p:cNvSpPr txBox="1"/>
          <p:nvPr/>
        </p:nvSpPr>
        <p:spPr>
          <a:xfrm>
            <a:off x="2035012" y="1665320"/>
            <a:ext cx="2400300" cy="803297"/>
          </a:xfrm>
          <a:prstGeom prst="rect">
            <a:avLst/>
          </a:prstGeom>
          <a:noFill/>
          <a:ln w="257175" cap="sq" cmpd="sng" algn="ctr">
            <a:noFill/>
            <a:prstDash val="solid"/>
            <a:miter lim="800000"/>
          </a:ln>
        </p:spPr>
        <p:txBody>
          <a:bodyPr vert="horz" wrap="square" lIns="91440" tIns="45720" rIns="91440" bIns="45720" rtlCol="0" anchor="ctr">
            <a:normAutofit/>
          </a:bodyPr>
          <a:lstStyle/>
          <a:p>
            <a:pPr algn="ctr" defTabSz="914400">
              <a:lnSpc>
                <a:spcPct val="90000"/>
              </a:lnSpc>
              <a:spcBef>
                <a:spcPct val="0"/>
              </a:spcBef>
              <a:spcAft>
                <a:spcPts val="600"/>
              </a:spcAft>
            </a:pPr>
            <a:r>
              <a:rPr lang="en-US" sz="4000" b="1" spc="600" dirty="0">
                <a:solidFill>
                  <a:schemeClr val="accent4">
                    <a:lumMod val="20000"/>
                    <a:lumOff val="80000"/>
                  </a:schemeClr>
                </a:solidFill>
                <a:effectLst>
                  <a:outerShdw blurRad="38100" dist="38100" dir="2700000" algn="tl">
                    <a:srgbClr val="000000">
                      <a:alpha val="43137"/>
                    </a:srgbClr>
                  </a:outerShdw>
                </a:effectLst>
                <a:latin typeface="Philosopher" panose="02000503000000020004" pitchFamily="2" charset="0"/>
                <a:ea typeface="+mj-ea"/>
                <a:cs typeface="Times New Roman" panose="02020603050405020304" pitchFamily="18" charset="0"/>
              </a:rPr>
              <a:t>20</a:t>
            </a:r>
          </a:p>
        </p:txBody>
      </p:sp>
      <p:sp>
        <p:nvSpPr>
          <p:cNvPr id="7" name="TextBox 6">
            <a:extLst>
              <a:ext uri="{FF2B5EF4-FFF2-40B4-BE49-F238E27FC236}">
                <a16:creationId xmlns:a16="http://schemas.microsoft.com/office/drawing/2014/main" id="{3D3487CD-DC5C-494E-BC9C-F7745EB81C72}"/>
              </a:ext>
            </a:extLst>
          </p:cNvPr>
          <p:cNvSpPr txBox="1"/>
          <p:nvPr/>
        </p:nvSpPr>
        <p:spPr>
          <a:xfrm>
            <a:off x="4708688" y="1665320"/>
            <a:ext cx="2400300" cy="803297"/>
          </a:xfrm>
          <a:prstGeom prst="rect">
            <a:avLst/>
          </a:prstGeom>
          <a:noFill/>
          <a:ln w="257175" cap="sq" cmpd="sng" algn="ctr">
            <a:noFill/>
            <a:prstDash val="solid"/>
            <a:miter lim="800000"/>
          </a:ln>
        </p:spPr>
        <p:txBody>
          <a:bodyPr vert="horz" wrap="square" lIns="91440" tIns="45720" rIns="91440" bIns="45720" rtlCol="0" anchor="ctr">
            <a:normAutofit/>
          </a:bodyPr>
          <a:lstStyle/>
          <a:p>
            <a:pPr algn="ctr" defTabSz="914400">
              <a:lnSpc>
                <a:spcPct val="90000"/>
              </a:lnSpc>
              <a:spcBef>
                <a:spcPct val="0"/>
              </a:spcBef>
              <a:spcAft>
                <a:spcPts val="600"/>
              </a:spcAft>
            </a:pPr>
            <a:r>
              <a:rPr lang="en-US" sz="4000" b="1" spc="600" dirty="0">
                <a:solidFill>
                  <a:schemeClr val="accent4">
                    <a:lumMod val="20000"/>
                    <a:lumOff val="80000"/>
                  </a:schemeClr>
                </a:solidFill>
                <a:effectLst>
                  <a:outerShdw blurRad="38100" dist="38100" dir="2700000" algn="tl">
                    <a:srgbClr val="000000">
                      <a:alpha val="43137"/>
                    </a:srgbClr>
                  </a:outerShdw>
                </a:effectLst>
                <a:latin typeface="Philosopher" panose="02000503000000020004" pitchFamily="2" charset="0"/>
                <a:ea typeface="+mj-ea"/>
                <a:cs typeface="Times New Roman" panose="02020603050405020304" pitchFamily="18" charset="0"/>
              </a:rPr>
              <a:t>20</a:t>
            </a:r>
          </a:p>
        </p:txBody>
      </p:sp>
    </p:spTree>
    <p:extLst>
      <p:ext uri="{BB962C8B-B14F-4D97-AF65-F5344CB8AC3E}">
        <p14:creationId xmlns:p14="http://schemas.microsoft.com/office/powerpoint/2010/main" val="28619912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535793A1-E9BE-4260-B007-FF334B6021A6}"/>
              </a:ext>
            </a:extLst>
          </p:cNvPr>
          <p:cNvPicPr>
            <a:picLocks noChangeAspect="1"/>
          </p:cNvPicPr>
          <p:nvPr/>
        </p:nvPicPr>
        <p:blipFill rotWithShape="1">
          <a:blip r:embed="rId3">
            <a:grayscl/>
            <a:extLst>
              <a:ext uri="{28A0092B-C50C-407E-A947-70E740481C1C}">
                <a14:useLocalDpi xmlns:a14="http://schemas.microsoft.com/office/drawing/2010/main" val="0"/>
              </a:ext>
            </a:extLst>
          </a:blip>
          <a:srcRect/>
          <a:stretch/>
        </p:blipFill>
        <p:spPr>
          <a:xfrm>
            <a:off x="20" y="10"/>
            <a:ext cx="9143980" cy="5143490"/>
          </a:xfrm>
          <a:prstGeom prst="rect">
            <a:avLst/>
          </a:prstGeom>
        </p:spPr>
      </p:pic>
    </p:spTree>
    <p:extLst>
      <p:ext uri="{BB962C8B-B14F-4D97-AF65-F5344CB8AC3E}">
        <p14:creationId xmlns:p14="http://schemas.microsoft.com/office/powerpoint/2010/main" val="3938964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descr="A close up of text on a white background&#10;&#10;Description automatically generated">
            <a:extLst>
              <a:ext uri="{FF2B5EF4-FFF2-40B4-BE49-F238E27FC236}">
                <a16:creationId xmlns:a16="http://schemas.microsoft.com/office/drawing/2014/main" id="{06A13012-E1CA-493B-B22A-77243B48327C}"/>
              </a:ext>
            </a:extLst>
          </p:cNvPr>
          <p:cNvPicPr>
            <a:picLocks noChangeAspect="1"/>
          </p:cNvPicPr>
          <p:nvPr/>
        </p:nvPicPr>
        <p:blipFill rotWithShape="1">
          <a:blip r:embed="rId3">
            <a:extLst>
              <a:ext uri="{28A0092B-C50C-407E-A947-70E740481C1C}">
                <a14:useLocalDpi xmlns:a14="http://schemas.microsoft.com/office/drawing/2010/main" val="0"/>
              </a:ext>
            </a:extLst>
          </a:blip>
          <a:srcRect t="11185" b="3909"/>
          <a:stretch/>
        </p:blipFill>
        <p:spPr>
          <a:xfrm>
            <a:off x="20" y="10"/>
            <a:ext cx="9143980" cy="5143490"/>
          </a:xfrm>
          <a:prstGeom prst="rect">
            <a:avLst/>
          </a:prstGeom>
        </p:spPr>
      </p:pic>
      <p:sp>
        <p:nvSpPr>
          <p:cNvPr id="4" name="TextBox 3">
            <a:extLst>
              <a:ext uri="{FF2B5EF4-FFF2-40B4-BE49-F238E27FC236}">
                <a16:creationId xmlns:a16="http://schemas.microsoft.com/office/drawing/2014/main" id="{F4D67655-2369-443D-A82A-0E38BB49B3F6}"/>
              </a:ext>
            </a:extLst>
          </p:cNvPr>
          <p:cNvSpPr txBox="1"/>
          <p:nvPr/>
        </p:nvSpPr>
        <p:spPr>
          <a:xfrm>
            <a:off x="386133" y="2003167"/>
            <a:ext cx="6958518" cy="827603"/>
          </a:xfrm>
          <a:prstGeom prst="snip2DiagRect">
            <a:avLst>
              <a:gd name="adj1" fmla="val 0"/>
              <a:gd name="adj2" fmla="val 22552"/>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spAutoFit/>
          </a:bodyPr>
          <a:lstStyle/>
          <a:p>
            <a:pPr algn="ctr"/>
            <a:r>
              <a:rPr lang="en-US" sz="3600" b="1" dirty="0">
                <a:solidFill>
                  <a:schemeClr val="bg1">
                    <a:lumMod val="95000"/>
                  </a:schemeClr>
                </a:solidFill>
                <a:effectLst>
                  <a:outerShdw blurRad="50800" dist="38100" dir="8100000" algn="tr" rotWithShape="0">
                    <a:prstClr val="black">
                      <a:alpha val="40000"/>
                    </a:prstClr>
                  </a:outerShdw>
                </a:effectLst>
                <a:latin typeface="Philosopher" panose="02000503000000020004" pitchFamily="2" charset="0"/>
                <a:cs typeface="Times New Roman" panose="02020603050405020304" pitchFamily="18" charset="0"/>
              </a:rPr>
              <a:t>Federal Open Market Committee</a:t>
            </a:r>
          </a:p>
        </p:txBody>
      </p:sp>
    </p:spTree>
    <p:extLst>
      <p:ext uri="{BB962C8B-B14F-4D97-AF65-F5344CB8AC3E}">
        <p14:creationId xmlns:p14="http://schemas.microsoft.com/office/powerpoint/2010/main" val="468096204"/>
      </p:ext>
    </p:extLst>
  </p:cSld>
  <p:clrMapOvr>
    <a:masterClrMapping/>
  </p:clrMapOvr>
  <p:transition spd="slow">
    <p:wipe dir="r"/>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5" name="Picture 14" descr="A close up of text on a white background&#10;&#10;Description automatically generated">
            <a:extLst>
              <a:ext uri="{FF2B5EF4-FFF2-40B4-BE49-F238E27FC236}">
                <a16:creationId xmlns:a16="http://schemas.microsoft.com/office/drawing/2014/main" id="{DA45D640-9966-4E89-8B41-4090CEC34C2C}"/>
              </a:ext>
            </a:extLst>
          </p:cNvPr>
          <p:cNvPicPr>
            <a:picLocks noChangeAspect="1"/>
          </p:cNvPicPr>
          <p:nvPr/>
        </p:nvPicPr>
        <p:blipFill rotWithShape="1">
          <a:blip r:embed="rId3">
            <a:duotone>
              <a:schemeClr val="accent3">
                <a:shade val="45000"/>
                <a:satMod val="135000"/>
              </a:schemeClr>
              <a:prstClr val="white"/>
            </a:duotone>
            <a:extLst>
              <a:ext uri="{28A0092B-C50C-407E-A947-70E740481C1C}">
                <a14:useLocalDpi xmlns:a14="http://schemas.microsoft.com/office/drawing/2010/main" val="0"/>
              </a:ext>
            </a:extLst>
          </a:blip>
          <a:srcRect t="11185" b="3909"/>
          <a:stretch/>
        </p:blipFill>
        <p:spPr>
          <a:xfrm>
            <a:off x="20" y="10"/>
            <a:ext cx="9143980" cy="5143490"/>
          </a:xfrm>
          <a:prstGeom prst="rect">
            <a:avLst/>
          </a:prstGeom>
        </p:spPr>
      </p:pic>
      <p:pic>
        <p:nvPicPr>
          <p:cNvPr id="18" name="Picture 17" descr="A close up of a sign&#10;&#10;Description automatically generated">
            <a:extLst>
              <a:ext uri="{FF2B5EF4-FFF2-40B4-BE49-F238E27FC236}">
                <a16:creationId xmlns:a16="http://schemas.microsoft.com/office/drawing/2014/main" id="{F086835B-F073-4CF2-B332-8B9F28CBC808}"/>
              </a:ext>
            </a:extLst>
          </p:cNvPr>
          <p:cNvPicPr>
            <a:picLocks noChangeAspect="1"/>
          </p:cNvPicPr>
          <p:nvPr/>
        </p:nvPicPr>
        <p:blipFill rotWithShape="1">
          <a:blip r:embed="rId4">
            <a:duotone>
              <a:schemeClr val="bg2">
                <a:shade val="45000"/>
                <a:satMod val="135000"/>
              </a:schemeClr>
              <a:prstClr val="white"/>
            </a:duotone>
            <a:extLst>
              <a:ext uri="{BEBA8EAE-BF5A-486C-A8C5-ECC9F3942E4B}">
                <a14:imgProps xmlns:a14="http://schemas.microsoft.com/office/drawing/2010/main">
                  <a14:imgLayer r:embed="rId5">
                    <a14:imgEffect>
                      <a14:colorTemperature colorTemp="5900"/>
                    </a14:imgEffect>
                    <a14:imgEffect>
                      <a14:saturation sat="66000"/>
                    </a14:imgEffect>
                  </a14:imgLayer>
                </a14:imgProps>
              </a:ext>
              <a:ext uri="{28A0092B-C50C-407E-A947-70E740481C1C}">
                <a14:useLocalDpi xmlns:a14="http://schemas.microsoft.com/office/drawing/2010/main" val="0"/>
              </a:ext>
            </a:extLst>
          </a:blip>
          <a:srcRect l="42315" t="-1" r="3067" b="-1"/>
          <a:stretch/>
        </p:blipFill>
        <p:spPr>
          <a:xfrm>
            <a:off x="4775729" y="538669"/>
            <a:ext cx="4027853" cy="4066162"/>
          </a:xfrm>
          <a:prstGeom prst="ellipse">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descr="A picture containing object, clock, sky, building&#10;&#10;Description automatically generated">
            <a:extLst>
              <a:ext uri="{FF2B5EF4-FFF2-40B4-BE49-F238E27FC236}">
                <a16:creationId xmlns:a16="http://schemas.microsoft.com/office/drawing/2014/main" id="{D077CF6D-F8F1-4DA3-BAE4-EB48A68B5DB3}"/>
              </a:ext>
            </a:extLst>
          </p:cNvPr>
          <p:cNvPicPr>
            <a:picLocks noChangeAspect="1"/>
          </p:cNvPicPr>
          <p:nvPr/>
        </p:nvPicPr>
        <p:blipFill rotWithShape="1">
          <a:blip r:embed="rId6">
            <a:duotone>
              <a:schemeClr val="accent3">
                <a:shade val="45000"/>
                <a:satMod val="135000"/>
              </a:schemeClr>
              <a:prstClr val="white"/>
            </a:duotone>
            <a:extLst>
              <a:ext uri="{BEBA8EAE-BF5A-486C-A8C5-ECC9F3942E4B}">
                <a14:imgProps xmlns:a14="http://schemas.microsoft.com/office/drawing/2010/main">
                  <a14:imgLayer r:embed="rId7">
                    <a14:imgEffect>
                      <a14:colorTemperature colorTemp="5900"/>
                    </a14:imgEffect>
                    <a14:imgEffect>
                      <a14:saturation sat="66000"/>
                    </a14:imgEffect>
                  </a14:imgLayer>
                </a14:imgProps>
              </a:ext>
              <a:ext uri="{28A0092B-C50C-407E-A947-70E740481C1C}">
                <a14:useLocalDpi xmlns:a14="http://schemas.microsoft.com/office/drawing/2010/main" val="0"/>
              </a:ext>
            </a:extLst>
          </a:blip>
          <a:srcRect l="39586" r="5797" b="-2"/>
          <a:stretch/>
        </p:blipFill>
        <p:spPr>
          <a:xfrm>
            <a:off x="340418" y="538669"/>
            <a:ext cx="4027853" cy="4066162"/>
          </a:xfrm>
          <a:prstGeom prst="ellipse">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descr="A picture containing object, clock, sky, building&#10;&#10;Description automatically generated">
            <a:extLst>
              <a:ext uri="{FF2B5EF4-FFF2-40B4-BE49-F238E27FC236}">
                <a16:creationId xmlns:a16="http://schemas.microsoft.com/office/drawing/2014/main" id="{43DD0F0F-759C-4A39-8E91-1A47297E2030}"/>
              </a:ext>
            </a:extLst>
          </p:cNvPr>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5900"/>
                    </a14:imgEffect>
                    <a14:imgEffect>
                      <a14:saturation sat="66000"/>
                    </a14:imgEffect>
                  </a14:imgLayer>
                </a14:imgProps>
              </a:ext>
              <a:ext uri="{28A0092B-C50C-407E-A947-70E740481C1C}">
                <a14:useLocalDpi xmlns:a14="http://schemas.microsoft.com/office/drawing/2010/main" val="0"/>
              </a:ext>
            </a:extLst>
          </a:blip>
          <a:srcRect l="39586" r="5797" b="-2"/>
          <a:stretch/>
        </p:blipFill>
        <p:spPr>
          <a:xfrm>
            <a:off x="340418" y="538669"/>
            <a:ext cx="4027853" cy="4066162"/>
          </a:xfrm>
          <a:prstGeom prst="ellipse">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A close up of a sign&#10;&#10;Description automatically generated">
            <a:extLst>
              <a:ext uri="{FF2B5EF4-FFF2-40B4-BE49-F238E27FC236}">
                <a16:creationId xmlns:a16="http://schemas.microsoft.com/office/drawing/2014/main" id="{3F7A38BB-7DA3-49B1-BDBB-91941405DCD6}"/>
              </a:ext>
            </a:extLst>
          </p:cNvPr>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5900"/>
                    </a14:imgEffect>
                    <a14:imgEffect>
                      <a14:saturation sat="66000"/>
                    </a14:imgEffect>
                  </a14:imgLayer>
                </a14:imgProps>
              </a:ext>
              <a:ext uri="{28A0092B-C50C-407E-A947-70E740481C1C}">
                <a14:useLocalDpi xmlns:a14="http://schemas.microsoft.com/office/drawing/2010/main" val="0"/>
              </a:ext>
            </a:extLst>
          </a:blip>
          <a:srcRect l="42315" t="-1" r="3067" b="-1"/>
          <a:stretch/>
        </p:blipFill>
        <p:spPr>
          <a:xfrm>
            <a:off x="4775729" y="538669"/>
            <a:ext cx="4027853" cy="4066162"/>
          </a:xfrm>
          <a:prstGeom prst="ellipse">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516602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par>
                                <p:cTn id="13" presetID="22" presetClass="exit" presetSubtype="4" fill="hold" nodeType="withEffect">
                                  <p:stCondLst>
                                    <p:cond delay="0"/>
                                  </p:stCondLst>
                                  <p:childTnLst>
                                    <p:animEffect transition="out" filter="wipe(down)">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C1303A"/>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4FE2F14-7506-4476-B6CB-3BC1E602058D}"/>
              </a:ext>
            </a:extLst>
          </p:cNvPr>
          <p:cNvSpPr txBox="1"/>
          <p:nvPr/>
        </p:nvSpPr>
        <p:spPr>
          <a:xfrm>
            <a:off x="579939" y="2050145"/>
            <a:ext cx="6595012" cy="769441"/>
          </a:xfrm>
          <a:prstGeom prst="rect">
            <a:avLst/>
          </a:prstGeom>
          <a:noFill/>
        </p:spPr>
        <p:txBody>
          <a:bodyPr wrap="none" rtlCol="0" anchor="ctr">
            <a:spAutoFit/>
          </a:bodyPr>
          <a:lstStyle/>
          <a:p>
            <a:pPr algn="ctr">
              <a:tabLst>
                <a:tab pos="3886200" algn="l"/>
              </a:tabLst>
            </a:pPr>
            <a:r>
              <a:rPr lang="en-US" sz="4400" b="1" dirty="0">
                <a:solidFill>
                  <a:schemeClr val="accent2">
                    <a:lumMod val="20000"/>
                    <a:lumOff val="80000"/>
                  </a:schemeClr>
                </a:solidFill>
                <a:effectLst>
                  <a:outerShdw blurRad="38100" dist="38100" dir="2700000" algn="tl">
                    <a:srgbClr val="000000">
                      <a:alpha val="43137"/>
                    </a:srgbClr>
                  </a:outerShdw>
                </a:effectLst>
                <a:latin typeface="Philosopher" panose="02000503000000020004" pitchFamily="2" charset="0"/>
                <a:cs typeface="Times New Roman" panose="02020603050405020304" pitchFamily="18" charset="0"/>
              </a:rPr>
              <a:t>Modern Monetary Theory</a:t>
            </a:r>
          </a:p>
        </p:txBody>
      </p:sp>
      <p:sp>
        <p:nvSpPr>
          <p:cNvPr id="5" name="TextBox 4">
            <a:extLst>
              <a:ext uri="{FF2B5EF4-FFF2-40B4-BE49-F238E27FC236}">
                <a16:creationId xmlns:a16="http://schemas.microsoft.com/office/drawing/2014/main" id="{025AAFEE-3A2C-482F-A9A4-BAAFA1791FAA}"/>
              </a:ext>
            </a:extLst>
          </p:cNvPr>
          <p:cNvSpPr txBox="1"/>
          <p:nvPr/>
        </p:nvSpPr>
        <p:spPr>
          <a:xfrm>
            <a:off x="6173941" y="2763478"/>
            <a:ext cx="1142053" cy="461665"/>
          </a:xfrm>
          <a:prstGeom prst="rect">
            <a:avLst/>
          </a:prstGeom>
          <a:noFill/>
        </p:spPr>
        <p:txBody>
          <a:bodyPr wrap="square" rtlCol="0" anchor="ctr">
            <a:spAutoFit/>
          </a:bodyPr>
          <a:lstStyle/>
          <a:p>
            <a:pPr algn="ctr"/>
            <a:r>
              <a:rPr lang="en-US" sz="2400" dirty="0">
                <a:solidFill>
                  <a:schemeClr val="tx1">
                    <a:lumMod val="75000"/>
                    <a:lumOff val="25000"/>
                  </a:schemeClr>
                </a:solidFill>
                <a:highlight>
                  <a:srgbClr val="FFCDCD"/>
                </a:highlight>
                <a:latin typeface="Philosopher" panose="02000503000000020004" pitchFamily="2" charset="0"/>
                <a:cs typeface="Times New Roman" panose="02020603050405020304" pitchFamily="18" charset="0"/>
              </a:rPr>
              <a:t>MMT</a:t>
            </a:r>
          </a:p>
        </p:txBody>
      </p:sp>
    </p:spTree>
    <p:extLst>
      <p:ext uri="{BB962C8B-B14F-4D97-AF65-F5344CB8AC3E}">
        <p14:creationId xmlns:p14="http://schemas.microsoft.com/office/powerpoint/2010/main" val="2218398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C1303A"/>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007688F-FF0C-4E85-9793-A0B6B69480DC}"/>
              </a:ext>
            </a:extLst>
          </p:cNvPr>
          <p:cNvPicPr>
            <a:picLocks noChangeAspect="1"/>
          </p:cNvPicPr>
          <p:nvPr/>
        </p:nvPicPr>
        <p:blipFill rotWithShape="1">
          <a:blip r:embed="rId3">
            <a:duotone>
              <a:schemeClr val="bg2">
                <a:shade val="45000"/>
                <a:satMod val="135000"/>
              </a:schemeClr>
              <a:prstClr val="white"/>
            </a:duotone>
            <a:extLst>
              <a:ext uri="{28A0092B-C50C-407E-A947-70E740481C1C}">
                <a14:useLocalDpi xmlns:a14="http://schemas.microsoft.com/office/drawing/2010/main" val="0"/>
              </a:ext>
            </a:extLst>
          </a:blip>
          <a:srcRect l="20451" r="18499" b="8749"/>
          <a:stretch/>
        </p:blipFill>
        <p:spPr>
          <a:xfrm>
            <a:off x="6172605" y="1205038"/>
            <a:ext cx="2733422" cy="2733423"/>
          </a:xfrm>
          <a:custGeom>
            <a:avLst/>
            <a:gdLst>
              <a:gd name="connsiteX0" fmla="*/ 1424793 w 2849586"/>
              <a:gd name="connsiteY0" fmla="*/ 0 h 2849586"/>
              <a:gd name="connsiteX1" fmla="*/ 2849586 w 2849586"/>
              <a:gd name="connsiteY1" fmla="*/ 1424793 h 2849586"/>
              <a:gd name="connsiteX2" fmla="*/ 1424793 w 2849586"/>
              <a:gd name="connsiteY2" fmla="*/ 2849586 h 2849586"/>
              <a:gd name="connsiteX3" fmla="*/ 0 w 2849586"/>
              <a:gd name="connsiteY3" fmla="*/ 1424793 h 2849586"/>
              <a:gd name="connsiteX4" fmla="*/ 1424793 w 2849586"/>
              <a:gd name="connsiteY4" fmla="*/ 0 h 2849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a:ln w="28575">
            <a:solidFill>
              <a:schemeClr val="accent4">
                <a:lumMod val="20000"/>
                <a:lumOff val="80000"/>
              </a:schemeClr>
            </a:solidFill>
          </a:ln>
        </p:spPr>
      </p:pic>
      <p:pic>
        <p:nvPicPr>
          <p:cNvPr id="14" name="Picture 13">
            <a:extLst>
              <a:ext uri="{FF2B5EF4-FFF2-40B4-BE49-F238E27FC236}">
                <a16:creationId xmlns:a16="http://schemas.microsoft.com/office/drawing/2014/main" id="{B12776C4-3C37-4E1B-9515-DD3D198E528C}"/>
              </a:ext>
            </a:extLst>
          </p:cNvPr>
          <p:cNvPicPr>
            <a:picLocks noChangeAspect="1"/>
          </p:cNvPicPr>
          <p:nvPr/>
        </p:nvPicPr>
        <p:blipFill rotWithShape="1">
          <a:blip r:embed="rId4">
            <a:duotone>
              <a:schemeClr val="bg2">
                <a:shade val="45000"/>
                <a:satMod val="135000"/>
              </a:schemeClr>
              <a:prstClr val="white"/>
            </a:duotone>
            <a:extLst>
              <a:ext uri="{28A0092B-C50C-407E-A947-70E740481C1C}">
                <a14:useLocalDpi xmlns:a14="http://schemas.microsoft.com/office/drawing/2010/main" val="0"/>
              </a:ext>
            </a:extLst>
          </a:blip>
          <a:srcRect l="17861" r="15472"/>
          <a:stretch/>
        </p:blipFill>
        <p:spPr>
          <a:xfrm>
            <a:off x="3205287" y="1205038"/>
            <a:ext cx="2733422" cy="2733423"/>
          </a:xfrm>
          <a:custGeom>
            <a:avLst/>
            <a:gdLst>
              <a:gd name="connsiteX0" fmla="*/ 1424793 w 2849586"/>
              <a:gd name="connsiteY0" fmla="*/ 0 h 2849586"/>
              <a:gd name="connsiteX1" fmla="*/ 2849586 w 2849586"/>
              <a:gd name="connsiteY1" fmla="*/ 1424793 h 2849586"/>
              <a:gd name="connsiteX2" fmla="*/ 1424793 w 2849586"/>
              <a:gd name="connsiteY2" fmla="*/ 2849586 h 2849586"/>
              <a:gd name="connsiteX3" fmla="*/ 0 w 2849586"/>
              <a:gd name="connsiteY3" fmla="*/ 1424793 h 2849586"/>
              <a:gd name="connsiteX4" fmla="*/ 1424793 w 2849586"/>
              <a:gd name="connsiteY4" fmla="*/ 0 h 2849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a:ln w="28575">
            <a:solidFill>
              <a:schemeClr val="accent4">
                <a:lumMod val="20000"/>
                <a:lumOff val="80000"/>
              </a:schemeClr>
            </a:solidFill>
          </a:ln>
        </p:spPr>
      </p:pic>
      <p:pic>
        <p:nvPicPr>
          <p:cNvPr id="16" name="Picture 15">
            <a:extLst>
              <a:ext uri="{FF2B5EF4-FFF2-40B4-BE49-F238E27FC236}">
                <a16:creationId xmlns:a16="http://schemas.microsoft.com/office/drawing/2014/main" id="{3120E0EB-B4B2-43BA-BF01-A6B0E47F3446}"/>
              </a:ext>
            </a:extLst>
          </p:cNvPr>
          <p:cNvPicPr>
            <a:picLocks noChangeAspect="1"/>
          </p:cNvPicPr>
          <p:nvPr/>
        </p:nvPicPr>
        <p:blipFill rotWithShape="1">
          <a:blip r:embed="rId5">
            <a:duotone>
              <a:schemeClr val="bg2">
                <a:shade val="45000"/>
                <a:satMod val="135000"/>
              </a:schemeClr>
              <a:prstClr val="white"/>
            </a:duotone>
            <a:extLst>
              <a:ext uri="{28A0092B-C50C-407E-A947-70E740481C1C}">
                <a14:useLocalDpi xmlns:a14="http://schemas.microsoft.com/office/drawing/2010/main" val="0"/>
              </a:ext>
            </a:extLst>
          </a:blip>
          <a:srcRect l="15746" r="28004"/>
          <a:stretch/>
        </p:blipFill>
        <p:spPr>
          <a:xfrm>
            <a:off x="237972" y="1205038"/>
            <a:ext cx="2733422" cy="2733423"/>
          </a:xfrm>
          <a:custGeom>
            <a:avLst/>
            <a:gdLst>
              <a:gd name="connsiteX0" fmla="*/ 1424793 w 2849586"/>
              <a:gd name="connsiteY0" fmla="*/ 0 h 2849586"/>
              <a:gd name="connsiteX1" fmla="*/ 2849586 w 2849586"/>
              <a:gd name="connsiteY1" fmla="*/ 1424793 h 2849586"/>
              <a:gd name="connsiteX2" fmla="*/ 1424793 w 2849586"/>
              <a:gd name="connsiteY2" fmla="*/ 2849586 h 2849586"/>
              <a:gd name="connsiteX3" fmla="*/ 0 w 2849586"/>
              <a:gd name="connsiteY3" fmla="*/ 1424793 h 2849586"/>
              <a:gd name="connsiteX4" fmla="*/ 1424793 w 2849586"/>
              <a:gd name="connsiteY4" fmla="*/ 0 h 2849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a:ln w="28575">
            <a:solidFill>
              <a:schemeClr val="accent4">
                <a:lumMod val="20000"/>
                <a:lumOff val="80000"/>
              </a:schemeClr>
            </a:solidFill>
          </a:ln>
        </p:spPr>
      </p:pic>
      <p:pic>
        <p:nvPicPr>
          <p:cNvPr id="19" name="Picture 18">
            <a:extLst>
              <a:ext uri="{FF2B5EF4-FFF2-40B4-BE49-F238E27FC236}">
                <a16:creationId xmlns:a16="http://schemas.microsoft.com/office/drawing/2014/main" id="{9A9D247C-181C-4A10-BD9B-29BA9296A117}"/>
              </a:ext>
            </a:extLst>
          </p:cNvPr>
          <p:cNvPicPr>
            <a:picLocks noChangeAspect="1"/>
          </p:cNvPicPr>
          <p:nvPr/>
        </p:nvPicPr>
        <p:blipFill rotWithShape="1">
          <a:blip r:embed="rId5">
            <a:extLst>
              <a:ext uri="{28A0092B-C50C-407E-A947-70E740481C1C}">
                <a14:useLocalDpi xmlns:a14="http://schemas.microsoft.com/office/drawing/2010/main" val="0"/>
              </a:ext>
            </a:extLst>
          </a:blip>
          <a:srcRect l="15746" r="28004"/>
          <a:stretch/>
        </p:blipFill>
        <p:spPr>
          <a:xfrm>
            <a:off x="237972" y="1205038"/>
            <a:ext cx="2733422" cy="2733423"/>
          </a:xfrm>
          <a:custGeom>
            <a:avLst/>
            <a:gdLst>
              <a:gd name="connsiteX0" fmla="*/ 1424793 w 2849586"/>
              <a:gd name="connsiteY0" fmla="*/ 0 h 2849586"/>
              <a:gd name="connsiteX1" fmla="*/ 2849586 w 2849586"/>
              <a:gd name="connsiteY1" fmla="*/ 1424793 h 2849586"/>
              <a:gd name="connsiteX2" fmla="*/ 1424793 w 2849586"/>
              <a:gd name="connsiteY2" fmla="*/ 2849586 h 2849586"/>
              <a:gd name="connsiteX3" fmla="*/ 0 w 2849586"/>
              <a:gd name="connsiteY3" fmla="*/ 1424793 h 2849586"/>
              <a:gd name="connsiteX4" fmla="*/ 1424793 w 2849586"/>
              <a:gd name="connsiteY4" fmla="*/ 0 h 2849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a:ln w="28575">
            <a:solidFill>
              <a:schemeClr val="accent4">
                <a:lumMod val="20000"/>
                <a:lumOff val="80000"/>
              </a:schemeClr>
            </a:solidFill>
          </a:ln>
        </p:spPr>
      </p:pic>
      <p:pic>
        <p:nvPicPr>
          <p:cNvPr id="20" name="Picture 19">
            <a:extLst>
              <a:ext uri="{FF2B5EF4-FFF2-40B4-BE49-F238E27FC236}">
                <a16:creationId xmlns:a16="http://schemas.microsoft.com/office/drawing/2014/main" id="{730C64F7-B245-472A-B6CA-DB52A9F06B0F}"/>
              </a:ext>
            </a:extLst>
          </p:cNvPr>
          <p:cNvPicPr>
            <a:picLocks noChangeAspect="1"/>
          </p:cNvPicPr>
          <p:nvPr/>
        </p:nvPicPr>
        <p:blipFill rotWithShape="1">
          <a:blip r:embed="rId4">
            <a:extLst>
              <a:ext uri="{28A0092B-C50C-407E-A947-70E740481C1C}">
                <a14:useLocalDpi xmlns:a14="http://schemas.microsoft.com/office/drawing/2010/main" val="0"/>
              </a:ext>
            </a:extLst>
          </a:blip>
          <a:srcRect l="17861" r="15472"/>
          <a:stretch/>
        </p:blipFill>
        <p:spPr>
          <a:xfrm>
            <a:off x="3205288" y="1205038"/>
            <a:ext cx="2733422" cy="2733423"/>
          </a:xfrm>
          <a:custGeom>
            <a:avLst/>
            <a:gdLst>
              <a:gd name="connsiteX0" fmla="*/ 1424793 w 2849586"/>
              <a:gd name="connsiteY0" fmla="*/ 0 h 2849586"/>
              <a:gd name="connsiteX1" fmla="*/ 2849586 w 2849586"/>
              <a:gd name="connsiteY1" fmla="*/ 1424793 h 2849586"/>
              <a:gd name="connsiteX2" fmla="*/ 1424793 w 2849586"/>
              <a:gd name="connsiteY2" fmla="*/ 2849586 h 2849586"/>
              <a:gd name="connsiteX3" fmla="*/ 0 w 2849586"/>
              <a:gd name="connsiteY3" fmla="*/ 1424793 h 2849586"/>
              <a:gd name="connsiteX4" fmla="*/ 1424793 w 2849586"/>
              <a:gd name="connsiteY4" fmla="*/ 0 h 2849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a:ln w="28575">
            <a:solidFill>
              <a:schemeClr val="accent4">
                <a:lumMod val="20000"/>
                <a:lumOff val="80000"/>
              </a:schemeClr>
            </a:solidFill>
          </a:ln>
        </p:spPr>
      </p:pic>
      <p:pic>
        <p:nvPicPr>
          <p:cNvPr id="22" name="Picture 21">
            <a:extLst>
              <a:ext uri="{FF2B5EF4-FFF2-40B4-BE49-F238E27FC236}">
                <a16:creationId xmlns:a16="http://schemas.microsoft.com/office/drawing/2014/main" id="{4DC07A13-614E-476B-8142-52DA658962CE}"/>
              </a:ext>
            </a:extLst>
          </p:cNvPr>
          <p:cNvPicPr>
            <a:picLocks noChangeAspect="1"/>
          </p:cNvPicPr>
          <p:nvPr/>
        </p:nvPicPr>
        <p:blipFill rotWithShape="1">
          <a:blip r:embed="rId3">
            <a:extLst>
              <a:ext uri="{28A0092B-C50C-407E-A947-70E740481C1C}">
                <a14:useLocalDpi xmlns:a14="http://schemas.microsoft.com/office/drawing/2010/main" val="0"/>
              </a:ext>
            </a:extLst>
          </a:blip>
          <a:srcRect l="20451" r="18499" b="8749"/>
          <a:stretch/>
        </p:blipFill>
        <p:spPr>
          <a:xfrm>
            <a:off x="6172605" y="1205038"/>
            <a:ext cx="2733422" cy="2733423"/>
          </a:xfrm>
          <a:custGeom>
            <a:avLst/>
            <a:gdLst>
              <a:gd name="connsiteX0" fmla="*/ 1424793 w 2849586"/>
              <a:gd name="connsiteY0" fmla="*/ 0 h 2849586"/>
              <a:gd name="connsiteX1" fmla="*/ 2849586 w 2849586"/>
              <a:gd name="connsiteY1" fmla="*/ 1424793 h 2849586"/>
              <a:gd name="connsiteX2" fmla="*/ 1424793 w 2849586"/>
              <a:gd name="connsiteY2" fmla="*/ 2849586 h 2849586"/>
              <a:gd name="connsiteX3" fmla="*/ 0 w 2849586"/>
              <a:gd name="connsiteY3" fmla="*/ 1424793 h 2849586"/>
              <a:gd name="connsiteX4" fmla="*/ 1424793 w 2849586"/>
              <a:gd name="connsiteY4" fmla="*/ 0 h 2849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a:ln w="28575">
            <a:solidFill>
              <a:schemeClr val="accent4">
                <a:lumMod val="20000"/>
                <a:lumOff val="80000"/>
              </a:schemeClr>
            </a:solidFill>
          </a:ln>
        </p:spPr>
      </p:pic>
    </p:spTree>
    <p:extLst>
      <p:ext uri="{BB962C8B-B14F-4D97-AF65-F5344CB8AC3E}">
        <p14:creationId xmlns:p14="http://schemas.microsoft.com/office/powerpoint/2010/main" val="2438485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10" presetClass="exit" presetSubtype="0" fill="hold" nodeType="withEffect">
                                  <p:stCondLst>
                                    <p:cond delay="0"/>
                                  </p:stCondLst>
                                  <p:childTnLst>
                                    <p:animEffect transition="out" filter="fade">
                                      <p:cBhvr>
                                        <p:cTn id="14" dur="500"/>
                                        <p:tgtEl>
                                          <p:spTgt spid="19"/>
                                        </p:tgtEl>
                                      </p:cBhvr>
                                    </p:animEffect>
                                    <p:set>
                                      <p:cBhvr>
                                        <p:cTn id="15" dur="1" fill="hold">
                                          <p:stCondLst>
                                            <p:cond delay="499"/>
                                          </p:stCondLst>
                                        </p:cTn>
                                        <p:tgtEl>
                                          <p:spTgt spid="19"/>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500"/>
                                        <p:tgtEl>
                                          <p:spTgt spid="22"/>
                                        </p:tgtEl>
                                      </p:cBhvr>
                                    </p:animEffect>
                                  </p:childTnLst>
                                </p:cTn>
                              </p:par>
                              <p:par>
                                <p:cTn id="21" presetID="10" presetClass="exit" presetSubtype="0" fill="hold" nodeType="withEffect">
                                  <p:stCondLst>
                                    <p:cond delay="0"/>
                                  </p:stCondLst>
                                  <p:childTnLst>
                                    <p:animEffect transition="out" filter="fade">
                                      <p:cBhvr>
                                        <p:cTn id="22" dur="500"/>
                                        <p:tgtEl>
                                          <p:spTgt spid="20"/>
                                        </p:tgtEl>
                                      </p:cBhvr>
                                    </p:animEffect>
                                    <p:set>
                                      <p:cBhvr>
                                        <p:cTn id="23" dur="1" fill="hold">
                                          <p:stCondLst>
                                            <p:cond delay="49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1371</TotalTime>
  <Words>594</Words>
  <Application>Microsoft Office PowerPoint</Application>
  <PresentationFormat>On-screen Show (16:9)</PresentationFormat>
  <Paragraphs>63</Paragraphs>
  <Slides>19</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Calibri</vt:lpstr>
      <vt:lpstr>Calibri Light</vt:lpstr>
      <vt:lpstr>Philosopher</vt:lpstr>
      <vt:lpstr>Arial</vt:lpstr>
      <vt:lpstr>Office Theme</vt:lpstr>
      <vt:lpstr>Free Healthcare and Education for All: Reality or a Left-Wing Utopia?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Free Healthcare and Education for All: Reality or a Left-Wing Utopia?</dc:title>
  <dc:creator>Beka Modebadze</dc:creator>
  <cp:lastModifiedBy>Beka Modebadze</cp:lastModifiedBy>
  <cp:revision>10</cp:revision>
  <dcterms:created xsi:type="dcterms:W3CDTF">2019-05-08T15:33:10Z</dcterms:created>
  <dcterms:modified xsi:type="dcterms:W3CDTF">2019-05-09T14:44:39Z</dcterms:modified>
</cp:coreProperties>
</file>